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88825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5701" autoAdjust="0"/>
  </p:normalViewPr>
  <p:slideViewPr>
    <p:cSldViewPr snapToGrid="0" snapToObjects="1">
      <p:cViewPr varScale="1">
        <p:scale>
          <a:sx n="95" d="100"/>
          <a:sy n="95" d="100"/>
        </p:scale>
        <p:origin x="178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6/5/2026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6/5/2026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6/5/2026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6/5/2026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正方形/長方形 53">
            <a:extLst>
              <a:ext uri="{FF2B5EF4-FFF2-40B4-BE49-F238E27FC236}">
                <a16:creationId xmlns:a16="http://schemas.microsoft.com/office/drawing/2014/main" id="{97875880-8D69-47DE-D3BD-FA61F541EC66}"/>
              </a:ext>
            </a:extLst>
          </p:cNvPr>
          <p:cNvSpPr/>
          <p:nvPr/>
        </p:nvSpPr>
        <p:spPr>
          <a:xfrm>
            <a:off x="6198383" y="1708484"/>
            <a:ext cx="2825656" cy="471301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5" name="正方形/長方形 54">
            <a:extLst>
              <a:ext uri="{FF2B5EF4-FFF2-40B4-BE49-F238E27FC236}">
                <a16:creationId xmlns:a16="http://schemas.microsoft.com/office/drawing/2014/main" id="{8543477B-7064-2867-D08A-5E21D62A378E}"/>
              </a:ext>
            </a:extLst>
          </p:cNvPr>
          <p:cNvSpPr/>
          <p:nvPr/>
        </p:nvSpPr>
        <p:spPr>
          <a:xfrm>
            <a:off x="9092733" y="1708484"/>
            <a:ext cx="2825656" cy="471301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0" name="正方形/長方形 49">
            <a:extLst>
              <a:ext uri="{FF2B5EF4-FFF2-40B4-BE49-F238E27FC236}">
                <a16:creationId xmlns:a16="http://schemas.microsoft.com/office/drawing/2014/main" id="{983AE583-E765-0FDF-4C20-A374D0DCB1BF}"/>
              </a:ext>
            </a:extLst>
          </p:cNvPr>
          <p:cNvSpPr/>
          <p:nvPr/>
        </p:nvSpPr>
        <p:spPr>
          <a:xfrm>
            <a:off x="3304033" y="1708484"/>
            <a:ext cx="2825656" cy="471301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9" name="正方形/長方形 48">
            <a:extLst>
              <a:ext uri="{FF2B5EF4-FFF2-40B4-BE49-F238E27FC236}">
                <a16:creationId xmlns:a16="http://schemas.microsoft.com/office/drawing/2014/main" id="{FB9728E4-7B62-3A43-8F2B-050A8F9EBCD5}"/>
              </a:ext>
            </a:extLst>
          </p:cNvPr>
          <p:cNvSpPr/>
          <p:nvPr/>
        </p:nvSpPr>
        <p:spPr>
          <a:xfrm>
            <a:off x="277529" y="1708484"/>
            <a:ext cx="2962656" cy="471301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8" name="正方形/長方形 47">
            <a:extLst>
              <a:ext uri="{FF2B5EF4-FFF2-40B4-BE49-F238E27FC236}">
                <a16:creationId xmlns:a16="http://schemas.microsoft.com/office/drawing/2014/main" id="{3A36CF76-7831-3CA4-92C4-AF40455D0D07}"/>
              </a:ext>
            </a:extLst>
          </p:cNvPr>
          <p:cNvSpPr/>
          <p:nvPr/>
        </p:nvSpPr>
        <p:spPr>
          <a:xfrm>
            <a:off x="277529" y="1010652"/>
            <a:ext cx="11640860" cy="579118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Rectangle 1"/>
          <p:cNvSpPr/>
          <p:nvPr/>
        </p:nvSpPr>
        <p:spPr>
          <a:xfrm>
            <a:off x="0" y="0"/>
            <a:ext cx="12188952" cy="640080"/>
          </a:xfrm>
          <a:prstGeom prst="rect">
            <a:avLst/>
          </a:prstGeom>
          <a:solidFill>
            <a:srgbClr val="1E3A5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b="1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74320" y="73152"/>
            <a:ext cx="11640312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200" b="1">
                <a:solidFill>
                  <a:srgbClr val="FFFFFF"/>
                </a:solidFill>
              </a:defRPr>
            </a:pPr>
            <a:r>
              <a:rPr sz="2800" b="1">
                <a:latin typeface="Meiryo UI" panose="020B0604030504040204" pitchFamily="50" charset="-128"/>
                <a:ea typeface="Meiryo UI" panose="020B0604030504040204" pitchFamily="50" charset="-128"/>
              </a:rPr>
              <a:t>⑦対応範囲比較</a:t>
            </a:r>
          </a:p>
        </p:txBody>
      </p:sp>
      <p:sp>
        <p:nvSpPr>
          <p:cNvPr id="4" name="Rectangle 3"/>
          <p:cNvSpPr/>
          <p:nvPr/>
        </p:nvSpPr>
        <p:spPr>
          <a:xfrm>
            <a:off x="277529" y="1636554"/>
            <a:ext cx="11640860" cy="69678"/>
          </a:xfrm>
          <a:prstGeom prst="rect">
            <a:avLst/>
          </a:prstGeom>
          <a:solidFill>
            <a:srgbClr val="37415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b="1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68969" y="1150858"/>
            <a:ext cx="2834640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400" b="1">
                <a:solidFill>
                  <a:srgbClr val="374151"/>
                </a:solidFill>
              </a:defRPr>
            </a:pPr>
            <a:r>
              <a:rPr sz="1600" b="1" dirty="0" err="1">
                <a:latin typeface="Meiryo UI" panose="020B0604030504040204" pitchFamily="50" charset="-128"/>
                <a:ea typeface="Meiryo UI" panose="020B0604030504040204" pitchFamily="50" charset="-128"/>
              </a:rPr>
              <a:t>対応項目</a:t>
            </a:r>
            <a:endParaRPr sz="11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386489" y="1150858"/>
            <a:ext cx="2743200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400" b="1">
                <a:solidFill>
                  <a:srgbClr val="16A34A"/>
                </a:solidFill>
              </a:defRPr>
            </a:pPr>
            <a:r>
              <a:rPr sz="1600" dirty="0" err="1">
                <a:latin typeface="Meiryo UI" panose="020B0604030504040204" pitchFamily="50" charset="-128"/>
                <a:ea typeface="Meiryo UI" panose="020B0604030504040204" pitchFamily="50" charset="-128"/>
              </a:rPr>
              <a:t>当社</a:t>
            </a:r>
            <a:endParaRPr sz="1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312569" y="1150858"/>
            <a:ext cx="2743200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400" b="1">
                <a:solidFill>
                  <a:srgbClr val="F59E0B"/>
                </a:solidFill>
              </a:defRPr>
            </a:pPr>
            <a:r>
              <a:rPr sz="1600" b="1">
                <a:latin typeface="Meiryo UI" panose="020B0604030504040204" pitchFamily="50" charset="-128"/>
                <a:ea typeface="Meiryo UI" panose="020B0604030504040204" pitchFamily="50" charset="-128"/>
              </a:rPr>
              <a:t>A社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238649" y="1150858"/>
            <a:ext cx="2651760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400" b="1">
                <a:solidFill>
                  <a:srgbClr val="A78BFA"/>
                </a:solidFill>
              </a:defRPr>
            </a:pPr>
            <a:r>
              <a:rPr sz="1600" b="1">
                <a:latin typeface="Meiryo UI" panose="020B0604030504040204" pitchFamily="50" charset="-128"/>
                <a:ea typeface="Meiryo UI" panose="020B0604030504040204" pitchFamily="50" charset="-128"/>
              </a:rPr>
              <a:t>B社</a:t>
            </a:r>
          </a:p>
        </p:txBody>
      </p:sp>
      <p:sp>
        <p:nvSpPr>
          <p:cNvPr id="9" name="Rectangle 8"/>
          <p:cNvSpPr/>
          <p:nvPr/>
        </p:nvSpPr>
        <p:spPr>
          <a:xfrm>
            <a:off x="277529" y="2632185"/>
            <a:ext cx="11612880" cy="66573"/>
          </a:xfrm>
          <a:prstGeom prst="rect">
            <a:avLst/>
          </a:prstGeom>
          <a:solidFill>
            <a:srgbClr val="E5E7E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b="1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68969" y="1965957"/>
            <a:ext cx="2834640" cy="2923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300" b="0">
                <a:solidFill>
                  <a:srgbClr val="374151"/>
                </a:solidFill>
              </a:defRPr>
            </a:pPr>
            <a:r>
              <a:rPr b="1">
                <a:latin typeface="Meiryo UI" panose="020B0604030504040204" pitchFamily="50" charset="-128"/>
                <a:ea typeface="Meiryo UI" panose="020B0604030504040204" pitchFamily="50" charset="-128"/>
              </a:rPr>
              <a:t>カスタマイズ対応</a:t>
            </a:r>
          </a:p>
        </p:txBody>
      </p:sp>
      <p:sp>
        <p:nvSpPr>
          <p:cNvPr id="11" name="Rectangle 10"/>
          <p:cNvSpPr/>
          <p:nvPr/>
        </p:nvSpPr>
        <p:spPr>
          <a:xfrm>
            <a:off x="3386489" y="2010394"/>
            <a:ext cx="201168" cy="201168"/>
          </a:xfrm>
          <a:prstGeom prst="rect">
            <a:avLst/>
          </a:prstGeom>
          <a:solidFill>
            <a:srgbClr val="16A34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b="1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733961" y="1965957"/>
            <a:ext cx="2395728" cy="2923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300" b="0">
                <a:solidFill>
                  <a:srgbClr val="16A34A"/>
                </a:solidFill>
              </a:defRPr>
            </a:pPr>
            <a:r>
              <a:rPr b="1">
                <a:latin typeface="Meiryo UI" panose="020B0604030504040204" pitchFamily="50" charset="-128"/>
                <a:ea typeface="Meiryo UI" panose="020B0604030504040204" pitchFamily="50" charset="-128"/>
              </a:rPr>
              <a:t>柔軟対応</a:t>
            </a:r>
          </a:p>
        </p:txBody>
      </p:sp>
      <p:sp>
        <p:nvSpPr>
          <p:cNvPr id="13" name="Rectangle 12"/>
          <p:cNvSpPr/>
          <p:nvPr/>
        </p:nvSpPr>
        <p:spPr>
          <a:xfrm>
            <a:off x="6312569" y="2010394"/>
            <a:ext cx="201168" cy="201168"/>
          </a:xfrm>
          <a:prstGeom prst="rect">
            <a:avLst/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b="1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6660041" y="1965957"/>
            <a:ext cx="2395728" cy="2923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300" b="0">
                <a:solidFill>
                  <a:srgbClr val="F59E0B"/>
                </a:solidFill>
              </a:defRPr>
            </a:pPr>
            <a:r>
              <a:rPr b="1">
                <a:latin typeface="Meiryo UI" panose="020B0604030504040204" pitchFamily="50" charset="-128"/>
                <a:ea typeface="Meiryo UI" panose="020B0604030504040204" pitchFamily="50" charset="-128"/>
              </a:rPr>
              <a:t>一部対応</a:t>
            </a:r>
          </a:p>
        </p:txBody>
      </p:sp>
      <p:sp>
        <p:nvSpPr>
          <p:cNvPr id="15" name="Rectangle 14"/>
          <p:cNvSpPr/>
          <p:nvPr/>
        </p:nvSpPr>
        <p:spPr>
          <a:xfrm>
            <a:off x="9238649" y="2010394"/>
            <a:ext cx="201168" cy="201168"/>
          </a:xfrm>
          <a:prstGeom prst="rect">
            <a:avLst/>
          </a:prstGeom>
          <a:solidFill>
            <a:srgbClr val="A78B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b="1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9586121" y="1965957"/>
            <a:ext cx="2304288" cy="2923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300" b="0">
                <a:solidFill>
                  <a:srgbClr val="A78BFA"/>
                </a:solidFill>
              </a:defRPr>
            </a:pPr>
            <a:r>
              <a:rPr b="1">
                <a:latin typeface="Meiryo UI" panose="020B0604030504040204" pitchFamily="50" charset="-128"/>
                <a:ea typeface="Meiryo UI" panose="020B0604030504040204" pitchFamily="50" charset="-128"/>
              </a:rPr>
              <a:t>標準のみ</a:t>
            </a:r>
          </a:p>
        </p:txBody>
      </p:sp>
      <p:sp>
        <p:nvSpPr>
          <p:cNvPr id="17" name="Rectangle 16"/>
          <p:cNvSpPr/>
          <p:nvPr/>
        </p:nvSpPr>
        <p:spPr>
          <a:xfrm>
            <a:off x="277529" y="3619737"/>
            <a:ext cx="11612880" cy="66573"/>
          </a:xfrm>
          <a:prstGeom prst="rect">
            <a:avLst/>
          </a:prstGeom>
          <a:solidFill>
            <a:srgbClr val="E5E7E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b="1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368969" y="2953509"/>
            <a:ext cx="2834640" cy="2923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300" b="0">
                <a:solidFill>
                  <a:srgbClr val="374151"/>
                </a:solidFill>
              </a:defRPr>
            </a:pPr>
            <a:r>
              <a:rPr b="1">
                <a:latin typeface="Meiryo UI" panose="020B0604030504040204" pitchFamily="50" charset="-128"/>
                <a:ea typeface="Meiryo UI" panose="020B0604030504040204" pitchFamily="50" charset="-128"/>
              </a:rPr>
              <a:t>導入サポート</a:t>
            </a:r>
          </a:p>
        </p:txBody>
      </p:sp>
      <p:sp>
        <p:nvSpPr>
          <p:cNvPr id="19" name="Rectangle 18"/>
          <p:cNvSpPr/>
          <p:nvPr/>
        </p:nvSpPr>
        <p:spPr>
          <a:xfrm>
            <a:off x="3386489" y="2997946"/>
            <a:ext cx="201168" cy="201168"/>
          </a:xfrm>
          <a:prstGeom prst="rect">
            <a:avLst/>
          </a:prstGeom>
          <a:solidFill>
            <a:srgbClr val="16A34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b="1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3733961" y="2953509"/>
            <a:ext cx="2395728" cy="2923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300" b="0">
                <a:solidFill>
                  <a:srgbClr val="16A34A"/>
                </a:solidFill>
              </a:defRPr>
            </a:pPr>
            <a:r>
              <a:rPr b="1">
                <a:latin typeface="Meiryo UI" panose="020B0604030504040204" pitchFamily="50" charset="-128"/>
                <a:ea typeface="Meiryo UI" panose="020B0604030504040204" pitchFamily="50" charset="-128"/>
              </a:rPr>
              <a:t>専任支援</a:t>
            </a:r>
          </a:p>
        </p:txBody>
      </p:sp>
      <p:sp>
        <p:nvSpPr>
          <p:cNvPr id="21" name="Rectangle 20"/>
          <p:cNvSpPr/>
          <p:nvPr/>
        </p:nvSpPr>
        <p:spPr>
          <a:xfrm>
            <a:off x="6312569" y="2997946"/>
            <a:ext cx="201168" cy="201168"/>
          </a:xfrm>
          <a:prstGeom prst="rect">
            <a:avLst/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b="1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6660041" y="2953509"/>
            <a:ext cx="2395728" cy="2923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300" b="0">
                <a:solidFill>
                  <a:srgbClr val="F59E0B"/>
                </a:solidFill>
              </a:defRPr>
            </a:pPr>
            <a:r>
              <a:rPr b="1">
                <a:latin typeface="Meiryo UI" panose="020B0604030504040204" pitchFamily="50" charset="-128"/>
                <a:ea typeface="Meiryo UI" panose="020B0604030504040204" pitchFamily="50" charset="-128"/>
              </a:rPr>
              <a:t>初期設定のみ</a:t>
            </a:r>
          </a:p>
        </p:txBody>
      </p:sp>
      <p:sp>
        <p:nvSpPr>
          <p:cNvPr id="23" name="Rectangle 22"/>
          <p:cNvSpPr/>
          <p:nvPr/>
        </p:nvSpPr>
        <p:spPr>
          <a:xfrm>
            <a:off x="9238649" y="2997946"/>
            <a:ext cx="201168" cy="201168"/>
          </a:xfrm>
          <a:prstGeom prst="rect">
            <a:avLst/>
          </a:prstGeom>
          <a:solidFill>
            <a:srgbClr val="A78B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b="1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9586121" y="2953509"/>
            <a:ext cx="2304288" cy="2923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300" b="0">
                <a:solidFill>
                  <a:srgbClr val="A78BFA"/>
                </a:solidFill>
              </a:defRPr>
            </a:pPr>
            <a:r>
              <a:rPr b="1">
                <a:latin typeface="Meiryo UI" panose="020B0604030504040204" pitchFamily="50" charset="-128"/>
                <a:ea typeface="Meiryo UI" panose="020B0604030504040204" pitchFamily="50" charset="-128"/>
              </a:rPr>
              <a:t>マニュアルのみ</a:t>
            </a:r>
          </a:p>
        </p:txBody>
      </p:sp>
      <p:sp>
        <p:nvSpPr>
          <p:cNvPr id="25" name="Rectangle 24"/>
          <p:cNvSpPr/>
          <p:nvPr/>
        </p:nvSpPr>
        <p:spPr>
          <a:xfrm>
            <a:off x="277529" y="4607289"/>
            <a:ext cx="11612880" cy="66573"/>
          </a:xfrm>
          <a:prstGeom prst="rect">
            <a:avLst/>
          </a:prstGeom>
          <a:solidFill>
            <a:srgbClr val="E5E7E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b="1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368969" y="3941061"/>
            <a:ext cx="2834640" cy="2923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300" b="0">
                <a:solidFill>
                  <a:srgbClr val="374151"/>
                </a:solidFill>
              </a:defRPr>
            </a:pPr>
            <a:r>
              <a:rPr b="1">
                <a:latin typeface="Meiryo UI" panose="020B0604030504040204" pitchFamily="50" charset="-128"/>
                <a:ea typeface="Meiryo UI" panose="020B0604030504040204" pitchFamily="50" charset="-128"/>
              </a:rPr>
              <a:t>運用・保守サポート</a:t>
            </a:r>
          </a:p>
        </p:txBody>
      </p:sp>
      <p:sp>
        <p:nvSpPr>
          <p:cNvPr id="27" name="Rectangle 26"/>
          <p:cNvSpPr/>
          <p:nvPr/>
        </p:nvSpPr>
        <p:spPr>
          <a:xfrm>
            <a:off x="3386489" y="3985498"/>
            <a:ext cx="201168" cy="201168"/>
          </a:xfrm>
          <a:prstGeom prst="rect">
            <a:avLst/>
          </a:prstGeom>
          <a:solidFill>
            <a:srgbClr val="16A34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b="1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3733961" y="3941061"/>
            <a:ext cx="2395728" cy="2923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300" b="0">
                <a:solidFill>
                  <a:srgbClr val="16A34A"/>
                </a:solidFill>
              </a:defRPr>
            </a:pPr>
            <a:r>
              <a:rPr b="1">
                <a:latin typeface="Meiryo UI" panose="020B0604030504040204" pitchFamily="50" charset="-128"/>
                <a:ea typeface="Meiryo UI" panose="020B0604030504040204" pitchFamily="50" charset="-128"/>
              </a:rPr>
              <a:t>継続支援</a:t>
            </a:r>
          </a:p>
        </p:txBody>
      </p:sp>
      <p:sp>
        <p:nvSpPr>
          <p:cNvPr id="29" name="Rectangle 28"/>
          <p:cNvSpPr/>
          <p:nvPr/>
        </p:nvSpPr>
        <p:spPr>
          <a:xfrm>
            <a:off x="6312569" y="3985498"/>
            <a:ext cx="201168" cy="201168"/>
          </a:xfrm>
          <a:prstGeom prst="rect">
            <a:avLst/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b="1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6660041" y="3941061"/>
            <a:ext cx="2395728" cy="2923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300" b="0">
                <a:solidFill>
                  <a:srgbClr val="F59E0B"/>
                </a:solidFill>
              </a:defRPr>
            </a:pPr>
            <a:r>
              <a:rPr b="1">
                <a:latin typeface="Meiryo UI" panose="020B0604030504040204" pitchFamily="50" charset="-128"/>
                <a:ea typeface="Meiryo UI" panose="020B0604030504040204" pitchFamily="50" charset="-128"/>
              </a:rPr>
              <a:t>問い合わせ対応</a:t>
            </a:r>
          </a:p>
        </p:txBody>
      </p:sp>
      <p:sp>
        <p:nvSpPr>
          <p:cNvPr id="31" name="Rectangle 30"/>
          <p:cNvSpPr/>
          <p:nvPr/>
        </p:nvSpPr>
        <p:spPr>
          <a:xfrm>
            <a:off x="9238649" y="3985498"/>
            <a:ext cx="201168" cy="201168"/>
          </a:xfrm>
          <a:prstGeom prst="rect">
            <a:avLst/>
          </a:prstGeom>
          <a:solidFill>
            <a:srgbClr val="A78B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b="1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9586121" y="3941061"/>
            <a:ext cx="2304288" cy="2923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300" b="0">
                <a:solidFill>
                  <a:srgbClr val="A78BFA"/>
                </a:solidFill>
              </a:defRPr>
            </a:pPr>
            <a:r>
              <a:rPr b="1">
                <a:latin typeface="Meiryo UI" panose="020B0604030504040204" pitchFamily="50" charset="-128"/>
                <a:ea typeface="Meiryo UI" panose="020B0604030504040204" pitchFamily="50" charset="-128"/>
              </a:rPr>
              <a:t>オプション契約</a:t>
            </a:r>
          </a:p>
        </p:txBody>
      </p:sp>
      <p:sp>
        <p:nvSpPr>
          <p:cNvPr id="33" name="Rectangle 32"/>
          <p:cNvSpPr/>
          <p:nvPr/>
        </p:nvSpPr>
        <p:spPr>
          <a:xfrm>
            <a:off x="277529" y="5594841"/>
            <a:ext cx="11612880" cy="66573"/>
          </a:xfrm>
          <a:prstGeom prst="rect">
            <a:avLst/>
          </a:prstGeom>
          <a:solidFill>
            <a:srgbClr val="E5E7E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b="1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368969" y="4928613"/>
            <a:ext cx="2834640" cy="2923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300" b="0">
                <a:solidFill>
                  <a:srgbClr val="374151"/>
                </a:solidFill>
              </a:defRPr>
            </a:pPr>
            <a:r>
              <a:rPr b="1">
                <a:latin typeface="Meiryo UI" panose="020B0604030504040204" pitchFamily="50" charset="-128"/>
                <a:ea typeface="Meiryo UI" panose="020B0604030504040204" pitchFamily="50" charset="-128"/>
              </a:rPr>
              <a:t>緊急対応</a:t>
            </a:r>
          </a:p>
        </p:txBody>
      </p:sp>
      <p:sp>
        <p:nvSpPr>
          <p:cNvPr id="35" name="Rectangle 34"/>
          <p:cNvSpPr/>
          <p:nvPr/>
        </p:nvSpPr>
        <p:spPr>
          <a:xfrm>
            <a:off x="3386489" y="4973050"/>
            <a:ext cx="201168" cy="201168"/>
          </a:xfrm>
          <a:prstGeom prst="rect">
            <a:avLst/>
          </a:prstGeom>
          <a:solidFill>
            <a:srgbClr val="16A34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b="1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3733961" y="4928613"/>
            <a:ext cx="2395728" cy="2923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300" b="0">
                <a:solidFill>
                  <a:srgbClr val="16A34A"/>
                </a:solidFill>
              </a:defRPr>
            </a:pPr>
            <a:r>
              <a:rPr b="1">
                <a:latin typeface="Meiryo UI" panose="020B0604030504040204" pitchFamily="50" charset="-128"/>
                <a:ea typeface="Meiryo UI" panose="020B0604030504040204" pitchFamily="50" charset="-128"/>
              </a:rPr>
              <a:t>24時間受付</a:t>
            </a:r>
          </a:p>
        </p:txBody>
      </p:sp>
      <p:sp>
        <p:nvSpPr>
          <p:cNvPr id="37" name="Rectangle 36"/>
          <p:cNvSpPr/>
          <p:nvPr/>
        </p:nvSpPr>
        <p:spPr>
          <a:xfrm>
            <a:off x="6312569" y="4973050"/>
            <a:ext cx="201168" cy="201168"/>
          </a:xfrm>
          <a:prstGeom prst="rect">
            <a:avLst/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b="1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6660041" y="4928613"/>
            <a:ext cx="2395728" cy="2923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300" b="0">
                <a:solidFill>
                  <a:srgbClr val="F59E0B"/>
                </a:solidFill>
              </a:defRPr>
            </a:pPr>
            <a:r>
              <a:rPr b="1">
                <a:latin typeface="Meiryo UI" panose="020B0604030504040204" pitchFamily="50" charset="-128"/>
                <a:ea typeface="Meiryo UI" panose="020B0604030504040204" pitchFamily="50" charset="-128"/>
              </a:rPr>
              <a:t>営業時間内</a:t>
            </a:r>
          </a:p>
        </p:txBody>
      </p:sp>
      <p:sp>
        <p:nvSpPr>
          <p:cNvPr id="39" name="Rectangle 38"/>
          <p:cNvSpPr/>
          <p:nvPr/>
        </p:nvSpPr>
        <p:spPr>
          <a:xfrm>
            <a:off x="9238649" y="4973050"/>
            <a:ext cx="201168" cy="201168"/>
          </a:xfrm>
          <a:prstGeom prst="rect">
            <a:avLst/>
          </a:prstGeom>
          <a:solidFill>
            <a:srgbClr val="A78B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b="1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9586121" y="4928613"/>
            <a:ext cx="2304288" cy="2923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300" b="0">
                <a:solidFill>
                  <a:srgbClr val="A78BFA"/>
                </a:solidFill>
              </a:defRPr>
            </a:pPr>
            <a:r>
              <a:rPr b="1">
                <a:latin typeface="Meiryo UI" panose="020B0604030504040204" pitchFamily="50" charset="-128"/>
                <a:ea typeface="Meiryo UI" panose="020B0604030504040204" pitchFamily="50" charset="-128"/>
              </a:rPr>
              <a:t>非対応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368969" y="5916165"/>
            <a:ext cx="2834640" cy="2923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300" b="0">
                <a:solidFill>
                  <a:srgbClr val="374151"/>
                </a:solidFill>
              </a:defRPr>
            </a:pPr>
            <a:r>
              <a:rPr b="1">
                <a:latin typeface="Meiryo UI" panose="020B0604030504040204" pitchFamily="50" charset="-128"/>
                <a:ea typeface="Meiryo UI" panose="020B0604030504040204" pitchFamily="50" charset="-128"/>
              </a:rPr>
              <a:t>全国対応</a:t>
            </a:r>
          </a:p>
        </p:txBody>
      </p:sp>
      <p:sp>
        <p:nvSpPr>
          <p:cNvPr id="42" name="Rectangle 41"/>
          <p:cNvSpPr/>
          <p:nvPr/>
        </p:nvSpPr>
        <p:spPr>
          <a:xfrm>
            <a:off x="3386489" y="5960602"/>
            <a:ext cx="201168" cy="201168"/>
          </a:xfrm>
          <a:prstGeom prst="rect">
            <a:avLst/>
          </a:prstGeom>
          <a:solidFill>
            <a:srgbClr val="16A34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b="1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3733961" y="5916165"/>
            <a:ext cx="2395728" cy="2923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300" b="0">
                <a:solidFill>
                  <a:srgbClr val="16A34A"/>
                </a:solidFill>
              </a:defRPr>
            </a:pPr>
            <a:r>
              <a:rPr b="1">
                <a:latin typeface="Meiryo UI" panose="020B0604030504040204" pitchFamily="50" charset="-128"/>
                <a:ea typeface="Meiryo UI" panose="020B0604030504040204" pitchFamily="50" charset="-128"/>
              </a:rPr>
              <a:t>全国対応</a:t>
            </a:r>
          </a:p>
        </p:txBody>
      </p:sp>
      <p:sp>
        <p:nvSpPr>
          <p:cNvPr id="44" name="Rectangle 43"/>
          <p:cNvSpPr/>
          <p:nvPr/>
        </p:nvSpPr>
        <p:spPr>
          <a:xfrm>
            <a:off x="6312569" y="5960602"/>
            <a:ext cx="201168" cy="201168"/>
          </a:xfrm>
          <a:prstGeom prst="rect">
            <a:avLst/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b="1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6660041" y="5916165"/>
            <a:ext cx="2395728" cy="2923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300" b="0">
                <a:solidFill>
                  <a:srgbClr val="F59E0B"/>
                </a:solidFill>
              </a:defRPr>
            </a:pPr>
            <a:r>
              <a:rPr b="1">
                <a:latin typeface="Meiryo UI" panose="020B0604030504040204" pitchFamily="50" charset="-128"/>
                <a:ea typeface="Meiryo UI" panose="020B0604030504040204" pitchFamily="50" charset="-128"/>
              </a:rPr>
              <a:t>主要都市のみ</a:t>
            </a:r>
          </a:p>
        </p:txBody>
      </p:sp>
      <p:sp>
        <p:nvSpPr>
          <p:cNvPr id="46" name="Rectangle 45"/>
          <p:cNvSpPr/>
          <p:nvPr/>
        </p:nvSpPr>
        <p:spPr>
          <a:xfrm>
            <a:off x="9238649" y="5960602"/>
            <a:ext cx="201168" cy="201168"/>
          </a:xfrm>
          <a:prstGeom prst="rect">
            <a:avLst/>
          </a:prstGeom>
          <a:solidFill>
            <a:srgbClr val="A78B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b="1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9586121" y="5916165"/>
            <a:ext cx="2304288" cy="2923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300" b="0">
                <a:solidFill>
                  <a:srgbClr val="A78BFA"/>
                </a:solidFill>
              </a:defRPr>
            </a:pPr>
            <a:r>
              <a:rPr b="1">
                <a:latin typeface="Meiryo UI" panose="020B0604030504040204" pitchFamily="50" charset="-128"/>
                <a:ea typeface="Meiryo UI" panose="020B0604030504040204" pitchFamily="50" charset="-128"/>
              </a:rPr>
              <a:t>一部地域のみ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31</Words>
  <Application>Microsoft Office PowerPoint</Application>
  <PresentationFormat>ユーザー設定</PresentationFormat>
  <Paragraphs>25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Meiryo UI</vt:lpstr>
      <vt:lpstr>Arial</vt:lpstr>
      <vt:lpstr>Calibri</vt:lpstr>
      <vt:lpstr>Office Theme</vt:lpstr>
      <vt:lpstr>PowerPoint プレゼンテーション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隆弘 野邊</cp:lastModifiedBy>
  <cp:revision>2</cp:revision>
  <dcterms:created xsi:type="dcterms:W3CDTF">2013-01-27T09:14:16Z</dcterms:created>
  <dcterms:modified xsi:type="dcterms:W3CDTF">2026-06-04T21:46:45Z</dcterms:modified>
  <cp:category/>
</cp:coreProperties>
</file>