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⑤メリット・デメリット比較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501589"/>
              </p:ext>
            </p:extLst>
          </p:nvPr>
        </p:nvGraphicFramePr>
        <p:xfrm>
          <a:off x="365760" y="749808"/>
          <a:ext cx="11457432" cy="601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7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3350">
                <a:tc>
                  <a:txBody>
                    <a:bodyPr/>
                    <a:lstStyle/>
                    <a:p>
                      <a:pPr algn="ctr">
                        <a:defRPr sz="1600" b="1">
                          <a:solidFill>
                            <a:srgbClr val="FFFFFF"/>
                          </a:solidFill>
                        </a:defRPr>
                      </a:pPr>
                      <a:r>
                        <a:rPr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メリット</a:t>
                      </a:r>
                      <a:endParaRPr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216D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 b="1">
                          <a:solidFill>
                            <a:srgbClr val="FFFFFF"/>
                          </a:solidFill>
                        </a:defRPr>
                      </a:pPr>
                      <a:r>
                        <a:rPr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600" b="1">
                          <a:solidFill>
                            <a:srgbClr val="FFFFFF"/>
                          </a:solidFill>
                        </a:defRPr>
                      </a:pPr>
                      <a:r>
                        <a:rPr sz="2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デメリット</a:t>
                      </a:r>
                      <a:endParaRPr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B9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335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1A3A5C"/>
                          </a:solidFill>
                        </a:defRPr>
                      </a:pPr>
                      <a:r>
                        <a:rPr sz="16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初期費用が少なく使用量に応じた支払いで始めやすい</a:t>
                      </a:r>
                      <a:endParaRPr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6E8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E3A5F"/>
                          </a:solidFill>
                        </a:defRPr>
                      </a:pPr>
                      <a:r>
                        <a:rPr sz="20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7F1D1D"/>
                          </a:solidFill>
                        </a:defRPr>
                      </a:pPr>
                      <a:r>
                        <a:rPr sz="16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長期利用でランニングコストが高くなる場合がある</a:t>
                      </a:r>
                      <a:endParaRPr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335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1A3A5C"/>
                          </a:solidFill>
                        </a:defRPr>
                      </a:pPr>
                      <a:r>
                        <a:rPr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専門チームが常時監視・更新するため対策が手厚い</a:t>
                      </a:r>
                    </a:p>
                  </a:txBody>
                  <a:tcPr anchor="ctr">
                    <a:solidFill>
                      <a:srgbClr val="C3DD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E3A5F"/>
                          </a:solidFill>
                        </a:defRPr>
                      </a:pPr>
                      <a:r>
                        <a:rPr sz="20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セキュリティ</a:t>
                      </a:r>
                      <a:endParaRPr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7F1D1D"/>
                          </a:solidFill>
                        </a:defRPr>
                      </a:pPr>
                      <a:r>
                        <a:rPr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データを外部サーバーに預けることへの懸念がある</a:t>
                      </a:r>
                    </a:p>
                  </a:txBody>
                  <a:tcPr anchor="ctr">
                    <a:solidFill>
                      <a:srgbClr val="FB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3350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1A3A5C"/>
                          </a:solidFill>
                        </a:defRPr>
                      </a:pPr>
                      <a:r>
                        <a:rPr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デバイスを選ばずどこからでもアクセスできる</a:t>
                      </a:r>
                    </a:p>
                  </a:txBody>
                  <a:tcPr anchor="ctr">
                    <a:solidFill>
                      <a:srgbClr val="D6E8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E3A5F"/>
                          </a:solidFill>
                        </a:defRPr>
                      </a:pPr>
                      <a:r>
                        <a:rPr sz="20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操作性</a:t>
                      </a:r>
                      <a:endParaRPr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7F1D1D"/>
                          </a:solidFill>
                        </a:defRPr>
                      </a:pPr>
                      <a:r>
                        <a:rPr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インターネット接続が必須で速度に依存する</a:t>
                      </a:r>
                    </a:p>
                  </a:txBody>
                  <a:tcPr anchor="ctr">
                    <a:solidFill>
                      <a:srgbClr val="F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3352"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1A3A5C"/>
                          </a:solidFill>
                        </a:defRPr>
                      </a:pPr>
                      <a:r>
                        <a:rPr sz="16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申し込みから短期間でサービスを開始できる</a:t>
                      </a:r>
                      <a:endParaRPr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3DD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1E3A5F"/>
                          </a:solidFill>
                        </a:defRPr>
                      </a:pPr>
                      <a:r>
                        <a:rPr sz="20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導入速度</a:t>
                      </a:r>
                      <a:endParaRPr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0">
                          <a:solidFill>
                            <a:srgbClr val="7F1D1D"/>
                          </a:solidFill>
                        </a:defRPr>
                      </a:pPr>
                      <a:r>
                        <a:rPr sz="16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既存システムとの連携設定に時間がかかる場合がある</a:t>
                      </a:r>
                      <a:endParaRPr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B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2026-06-04T12:07:18Z</dcterms:modified>
  <cp:category/>
</cp:coreProperties>
</file>