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" y="73152"/>
            <a:ext cx="1164031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rPr dirty="0">
                <a:latin typeface="+mn-ea"/>
              </a:rPr>
              <a:t>②</a:t>
            </a:r>
            <a:r>
              <a:rPr dirty="0" err="1">
                <a:latin typeface="+mn-ea"/>
              </a:rPr>
              <a:t>多項目比較表</a:t>
            </a:r>
            <a:endParaRPr dirty="0">
              <a:latin typeface="+mn-ea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258423"/>
              </p:ext>
            </p:extLst>
          </p:nvPr>
        </p:nvGraphicFramePr>
        <p:xfrm>
          <a:off x="457200" y="777240"/>
          <a:ext cx="10698480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9085"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rPr sz="2000" dirty="0" err="1">
                          <a:latin typeface="+mn-ea"/>
                          <a:ea typeface="+mn-ea"/>
                        </a:rPr>
                        <a:t>比較項目</a:t>
                      </a:r>
                      <a:endParaRPr sz="2000" dirty="0"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rPr sz="2000" dirty="0" err="1">
                          <a:latin typeface="+mn-ea"/>
                          <a:ea typeface="+mn-ea"/>
                        </a:rPr>
                        <a:t>キャリアA</a:t>
                      </a:r>
                      <a:endParaRPr sz="2000" dirty="0"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rPr sz="2000" dirty="0" err="1">
                          <a:latin typeface="+mn-ea"/>
                          <a:ea typeface="+mn-ea"/>
                        </a:rPr>
                        <a:t>キャリアB</a:t>
                      </a:r>
                      <a:endParaRPr sz="2000" dirty="0"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rPr sz="2000" dirty="0" err="1">
                          <a:latin typeface="+mn-ea"/>
                          <a:ea typeface="+mn-ea"/>
                        </a:rPr>
                        <a:t>キャリアC</a:t>
                      </a:r>
                      <a:endParaRPr sz="2000" dirty="0"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1E3A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9085"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111827"/>
                          </a:solidFill>
                        </a:defRPr>
                      </a:pPr>
                      <a:r>
                        <a:rPr sz="1800" dirty="0" err="1">
                          <a:latin typeface="+mn-ea"/>
                          <a:ea typeface="+mn-ea"/>
                        </a:rPr>
                        <a:t>月額料金</a:t>
                      </a:r>
                      <a:endParaRPr sz="1800" dirty="0"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111827"/>
                          </a:solidFill>
                        </a:defRPr>
                      </a:pPr>
                      <a:r>
                        <a:rPr b="1" dirty="0">
                          <a:latin typeface="+mn-ea"/>
                          <a:ea typeface="+mn-ea"/>
                        </a:rPr>
                        <a:t>¥1,500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111827"/>
                          </a:solidFill>
                        </a:defRPr>
                      </a:pPr>
                      <a:r>
                        <a:rPr b="1">
                          <a:latin typeface="+mn-ea"/>
                          <a:ea typeface="+mn-ea"/>
                        </a:rPr>
                        <a:t>¥2,500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111827"/>
                          </a:solidFill>
                        </a:defRPr>
                      </a:pPr>
                      <a:r>
                        <a:rPr b="1">
                          <a:latin typeface="+mn-ea"/>
                          <a:ea typeface="+mn-ea"/>
                        </a:rPr>
                        <a:t>¥4,500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085"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111827"/>
                          </a:solidFill>
                        </a:defRPr>
                      </a:pPr>
                      <a:r>
                        <a:rPr sz="1800" dirty="0" err="1">
                          <a:latin typeface="+mn-ea"/>
                          <a:ea typeface="+mn-ea"/>
                        </a:rPr>
                        <a:t>データ容量</a:t>
                      </a:r>
                      <a:endParaRPr sz="1800" dirty="0"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111827"/>
                          </a:solidFill>
                        </a:defRPr>
                      </a:pPr>
                      <a:r>
                        <a:rPr b="1">
                          <a:latin typeface="+mn-ea"/>
                          <a:ea typeface="+mn-ea"/>
                        </a:rPr>
                        <a:t>3 GB</a:t>
                      </a:r>
                    </a:p>
                  </a:txBody>
                  <a:tcPr anchor="ctr"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111827"/>
                          </a:solidFill>
                        </a:defRPr>
                      </a:pPr>
                      <a:r>
                        <a:rPr b="1">
                          <a:latin typeface="+mn-ea"/>
                          <a:ea typeface="+mn-ea"/>
                        </a:rPr>
                        <a:t>20 GB</a:t>
                      </a:r>
                    </a:p>
                  </a:txBody>
                  <a:tcPr anchor="ctr"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111827"/>
                          </a:solidFill>
                        </a:defRPr>
                      </a:pPr>
                      <a:r>
                        <a:rPr b="1">
                          <a:latin typeface="+mn-ea"/>
                          <a:ea typeface="+mn-ea"/>
                        </a:rPr>
                        <a:t>無制限</a:t>
                      </a:r>
                    </a:p>
                  </a:txBody>
                  <a:tcPr anchor="ctr">
                    <a:solidFill>
                      <a:srgbClr val="F3F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9085"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111827"/>
                          </a:solidFill>
                        </a:defRPr>
                      </a:pPr>
                      <a:r>
                        <a:rPr sz="1800" dirty="0" err="1">
                          <a:latin typeface="+mn-ea"/>
                          <a:ea typeface="+mn-ea"/>
                        </a:rPr>
                        <a:t>国内通話</a:t>
                      </a:r>
                      <a:endParaRPr sz="1800" dirty="0"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111827"/>
                          </a:solidFill>
                        </a:defRPr>
                      </a:pPr>
                      <a:r>
                        <a:rPr b="1">
                          <a:latin typeface="+mn-ea"/>
                          <a:ea typeface="+mn-ea"/>
                        </a:rPr>
                        <a:t>5分かけ放題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111827"/>
                          </a:solidFill>
                        </a:defRPr>
                      </a:pPr>
                      <a:r>
                        <a:rPr b="1">
                          <a:latin typeface="+mn-ea"/>
                          <a:ea typeface="+mn-ea"/>
                        </a:rPr>
                        <a:t>10分かけ放題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111827"/>
                          </a:solidFill>
                        </a:defRPr>
                      </a:pPr>
                      <a:r>
                        <a:rPr b="1">
                          <a:latin typeface="+mn-ea"/>
                          <a:ea typeface="+mn-ea"/>
                        </a:rPr>
                        <a:t>完全かけ放題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9085"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111827"/>
                          </a:solidFill>
                        </a:defRPr>
                      </a:pPr>
                      <a:r>
                        <a:rPr sz="1800" dirty="0">
                          <a:latin typeface="+mn-ea"/>
                          <a:ea typeface="+mn-ea"/>
                        </a:rPr>
                        <a:t>SMS</a:t>
                      </a:r>
                    </a:p>
                  </a:txBody>
                  <a:tcPr anchor="ctr"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111827"/>
                          </a:solidFill>
                        </a:defRPr>
                      </a:pPr>
                      <a:r>
                        <a:rPr b="1">
                          <a:latin typeface="+mn-ea"/>
                          <a:ea typeface="+mn-ea"/>
                        </a:rPr>
                        <a:t>月200通</a:t>
                      </a:r>
                    </a:p>
                  </a:txBody>
                  <a:tcPr anchor="ctr"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111827"/>
                          </a:solidFill>
                        </a:defRPr>
                      </a:pPr>
                      <a:r>
                        <a:rPr b="1">
                          <a:latin typeface="+mn-ea"/>
                          <a:ea typeface="+mn-ea"/>
                        </a:rPr>
                        <a:t>月500通</a:t>
                      </a:r>
                    </a:p>
                  </a:txBody>
                  <a:tcPr anchor="ctr"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111827"/>
                          </a:solidFill>
                        </a:defRPr>
                      </a:pPr>
                      <a:r>
                        <a:rPr b="1">
                          <a:latin typeface="+mn-ea"/>
                          <a:ea typeface="+mn-ea"/>
                        </a:rPr>
                        <a:t>無制限</a:t>
                      </a:r>
                    </a:p>
                  </a:txBody>
                  <a:tcPr anchor="ctr">
                    <a:solidFill>
                      <a:srgbClr val="F3F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9085"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111827"/>
                          </a:solidFill>
                        </a:defRPr>
                      </a:pPr>
                      <a:r>
                        <a:rPr sz="1800" dirty="0" err="1">
                          <a:latin typeface="+mn-ea"/>
                          <a:ea typeface="+mn-ea"/>
                        </a:rPr>
                        <a:t>テザリング</a:t>
                      </a:r>
                      <a:endParaRPr sz="1800" dirty="0"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6B7280"/>
                          </a:solidFill>
                        </a:defRPr>
                      </a:pPr>
                      <a:r>
                        <a:rPr sz="2000" b="1" dirty="0">
                          <a:latin typeface="+mn-ea"/>
                          <a:ea typeface="+mn-ea"/>
                        </a:rPr>
                        <a:t>✗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16A34A"/>
                          </a:solidFill>
                        </a:defRPr>
                      </a:pPr>
                      <a:r>
                        <a:rPr sz="2000" b="1" dirty="0">
                          <a:latin typeface="+mn-ea"/>
                          <a:ea typeface="+mn-ea"/>
                        </a:rPr>
                        <a:t>○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16A34A"/>
                          </a:solidFill>
                        </a:defRPr>
                      </a:pPr>
                      <a:r>
                        <a:rPr sz="2000" b="1" dirty="0">
                          <a:latin typeface="+mn-ea"/>
                          <a:ea typeface="+mn-ea"/>
                        </a:rPr>
                        <a:t>○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9090"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111827"/>
                          </a:solidFill>
                        </a:defRPr>
                      </a:pPr>
                      <a:r>
                        <a:rPr sz="1800" dirty="0" err="1">
                          <a:latin typeface="+mn-ea"/>
                          <a:ea typeface="+mn-ea"/>
                        </a:rPr>
                        <a:t>海外ローミング</a:t>
                      </a:r>
                      <a:endParaRPr sz="1800" dirty="0"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6B7280"/>
                          </a:solidFill>
                        </a:defRPr>
                      </a:pPr>
                      <a:r>
                        <a:rPr sz="2000" b="1" dirty="0">
                          <a:latin typeface="+mn-ea"/>
                          <a:ea typeface="+mn-ea"/>
                        </a:rPr>
                        <a:t>✗</a:t>
                      </a:r>
                    </a:p>
                  </a:txBody>
                  <a:tcPr anchor="ctr"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6B7280"/>
                          </a:solidFill>
                        </a:defRPr>
                      </a:pPr>
                      <a:r>
                        <a:rPr sz="2000" b="1">
                          <a:latin typeface="+mn-ea"/>
                          <a:ea typeface="+mn-ea"/>
                        </a:rPr>
                        <a:t>✗</a:t>
                      </a:r>
                    </a:p>
                  </a:txBody>
                  <a:tcPr anchor="ctr"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0">
                          <a:solidFill>
                            <a:srgbClr val="16A34A"/>
                          </a:solidFill>
                        </a:defRPr>
                      </a:pPr>
                      <a:r>
                        <a:rPr sz="2000" b="1" dirty="0">
                          <a:latin typeface="+mn-ea"/>
                          <a:ea typeface="+mn-ea"/>
                        </a:rPr>
                        <a:t>○</a:t>
                      </a:r>
                    </a:p>
                  </a:txBody>
                  <a:tcPr anchor="ctr">
                    <a:solidFill>
                      <a:srgbClr val="F3F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</Words>
  <Application>Microsoft Office PowerPoint</Application>
  <PresentationFormat>ユーザー設定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2026-06-03T21:54:39Z</dcterms:modified>
  <cp:category/>
</cp:coreProperties>
</file>