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0" y="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BABEE-8AB1-4BA8-B06C-42A8C0807035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AD0C3-9066-4ADE-B76A-B8D796F38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81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AD0C3-9066-4ADE-B76A-B8D796F38E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07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-4073"/>
            <a:ext cx="12188825" cy="64831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en-US" altLang="ja-JP" sz="2800" b="1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⑪</a:t>
            </a:r>
            <a:r>
              <a:rPr lang="ja-JP" altLang="ja-JP" sz="2800" b="1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ランキング比較</a:t>
            </a:r>
          </a:p>
        </p:txBody>
      </p:sp>
      <p:sp>
        <p:nvSpPr>
          <p:cNvPr id="3" name="Rectangle 2"/>
          <p:cNvSpPr/>
          <p:nvPr/>
        </p:nvSpPr>
        <p:spPr>
          <a:xfrm>
            <a:off x="2550262" y="851367"/>
            <a:ext cx="9523576" cy="5797296"/>
          </a:xfrm>
          <a:prstGeom prst="rect">
            <a:avLst/>
          </a:prstGeom>
          <a:solidFill>
            <a:srgbClr val="E0F7FA"/>
          </a:solidFill>
          <a:ln w="12700">
            <a:solidFill>
              <a:srgbClr val="00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 dirty="0">
              <a:latin typeface="+mn-ea"/>
            </a:endParaRPr>
          </a:p>
        </p:txBody>
      </p:sp>
      <p:sp>
        <p:nvSpPr>
          <p:cNvPr id="4" name="Rectangle 3"/>
          <p:cNvSpPr/>
          <p:nvPr/>
        </p:nvSpPr>
        <p:spPr>
          <a:xfrm flipH="1">
            <a:off x="2482157" y="851367"/>
            <a:ext cx="48464" cy="5797296"/>
          </a:xfrm>
          <a:prstGeom prst="rect">
            <a:avLst/>
          </a:prstGeom>
          <a:solidFill>
            <a:srgbClr val="90D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 flipH="1">
            <a:off x="4848149" y="851367"/>
            <a:ext cx="48464" cy="5797296"/>
          </a:xfrm>
          <a:prstGeom prst="rect">
            <a:avLst/>
          </a:prstGeom>
          <a:solidFill>
            <a:srgbClr val="90D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6" name="Rectangle 5"/>
          <p:cNvSpPr/>
          <p:nvPr/>
        </p:nvSpPr>
        <p:spPr>
          <a:xfrm flipH="1">
            <a:off x="7231076" y="851367"/>
            <a:ext cx="48464" cy="5797296"/>
          </a:xfrm>
          <a:prstGeom prst="rect">
            <a:avLst/>
          </a:prstGeom>
          <a:solidFill>
            <a:srgbClr val="90D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7" name="Rectangle 6"/>
          <p:cNvSpPr/>
          <p:nvPr/>
        </p:nvSpPr>
        <p:spPr>
          <a:xfrm flipH="1">
            <a:off x="9614002" y="851367"/>
            <a:ext cx="48464" cy="5797296"/>
          </a:xfrm>
          <a:prstGeom prst="rect">
            <a:avLst/>
          </a:prstGeom>
          <a:solidFill>
            <a:srgbClr val="90D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" y="865251"/>
            <a:ext cx="2382926" cy="5784464"/>
          </a:xfrm>
          <a:prstGeom prst="rect">
            <a:avLst/>
          </a:prstGeom>
          <a:solidFill>
            <a:srgbClr val="FFF9E3"/>
          </a:solidFill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901490"/>
            <a:ext cx="1005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A320"/>
                </a:solidFill>
              </a:defRPr>
            </a:pPr>
            <a:r>
              <a:rPr sz="3200" b="1" dirty="0"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46000">
                      <a:schemeClr val="accent6">
                        <a:lumMod val="95000"/>
                        <a:lumOff val="5000"/>
                      </a:schemeClr>
                    </a:gs>
                    <a:gs pos="100000">
                      <a:schemeClr val="accent6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effectLst>
                  <a:glow rad="127000">
                    <a:srgbClr val="FFFF00">
                      <a:alpha val="40000"/>
                    </a:srgb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</a:rPr>
              <a:t>1位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" y="1522605"/>
            <a:ext cx="2309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99CC"/>
                </a:solidFill>
              </a:defRPr>
            </a:pPr>
            <a:r>
              <a:rPr sz="2000" b="1" dirty="0" err="1">
                <a:latin typeface="+mn-ea"/>
              </a:rPr>
              <a:t>Zonear</a:t>
            </a:r>
            <a:r>
              <a:rPr sz="2000" b="1" dirty="0">
                <a:latin typeface="+mn-ea"/>
              </a:rPr>
              <a:t> Pro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56662" y="1522605"/>
            <a:ext cx="2309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99CC"/>
                </a:solidFill>
              </a:defRPr>
            </a:pPr>
            <a:r>
              <a:rPr sz="2000" b="1">
                <a:latin typeface="+mn-ea"/>
              </a:rPr>
              <a:t>Luroco 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9588" y="1522605"/>
            <a:ext cx="2309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99CC"/>
                </a:solidFill>
              </a:defRPr>
            </a:pPr>
            <a:r>
              <a:rPr sz="2000" b="1">
                <a:latin typeface="+mn-ea"/>
              </a:rPr>
              <a:t>Brixone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22515" y="1522605"/>
            <a:ext cx="2309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99CC"/>
                </a:solidFill>
              </a:defRPr>
            </a:pPr>
            <a:r>
              <a:rPr sz="2000" b="1">
                <a:latin typeface="+mn-ea"/>
              </a:rPr>
              <a:t>Vyntro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05441" y="1522605"/>
            <a:ext cx="23097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99CC"/>
                </a:solidFill>
              </a:defRPr>
            </a:pPr>
            <a:r>
              <a:rPr sz="2000" b="1">
                <a:latin typeface="+mn-ea"/>
              </a:rPr>
              <a:t>Quellio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160" y="2515575"/>
            <a:ext cx="11914632" cy="329184"/>
          </a:xfrm>
          <a:prstGeom prst="rect">
            <a:avLst/>
          </a:prstGeom>
          <a:solidFill>
            <a:srgbClr val="00BB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0040" y="2579583"/>
            <a:ext cx="115488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b="1">
                <a:latin typeface="+mn-ea"/>
              </a:rPr>
              <a:t>音質・ノイズキャンセリング</a:t>
            </a:r>
          </a:p>
        </p:txBody>
      </p:sp>
      <p:sp>
        <p:nvSpPr>
          <p:cNvPr id="28" name="Oval 27"/>
          <p:cNvSpPr/>
          <p:nvPr/>
        </p:nvSpPr>
        <p:spPr>
          <a:xfrm>
            <a:off x="1100023" y="2936199"/>
            <a:ext cx="457200" cy="457200"/>
          </a:xfrm>
          <a:prstGeom prst="ellipse">
            <a:avLst/>
          </a:prstGeom>
          <a:noFill/>
          <a:ln w="50800">
            <a:solidFill>
              <a:srgbClr val="E5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2880" y="3448263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E53E3E"/>
                </a:solidFill>
              </a:defRPr>
            </a:pPr>
            <a:r>
              <a:rPr b="1">
                <a:latin typeface="+mn-ea"/>
              </a:rPr>
              <a:t>最高音質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NC搭載</a:t>
            </a:r>
          </a:p>
        </p:txBody>
      </p:sp>
      <p:sp>
        <p:nvSpPr>
          <p:cNvPr id="30" name="Oval 29"/>
          <p:cNvSpPr/>
          <p:nvPr/>
        </p:nvSpPr>
        <p:spPr>
          <a:xfrm>
            <a:off x="3482949" y="2936199"/>
            <a:ext cx="457200" cy="457200"/>
          </a:xfrm>
          <a:prstGeom prst="ellipse">
            <a:avLst/>
          </a:prstGeom>
          <a:noFill/>
          <a:ln w="50800">
            <a:solidFill>
              <a:srgbClr val="E5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65806" y="3448263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E53E3E"/>
                </a:solidFill>
              </a:defRPr>
            </a:pPr>
            <a:r>
              <a:rPr b="1">
                <a:latin typeface="+mn-ea"/>
              </a:rPr>
              <a:t>高音質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NC搭載</a:t>
            </a:r>
          </a:p>
        </p:txBody>
      </p:sp>
      <p:sp>
        <p:nvSpPr>
          <p:cNvPr id="32" name="Oval 31"/>
          <p:cNvSpPr/>
          <p:nvPr/>
        </p:nvSpPr>
        <p:spPr>
          <a:xfrm>
            <a:off x="5948172" y="3018495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48732" y="3365967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標準音質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NCなし</a:t>
            </a:r>
          </a:p>
        </p:txBody>
      </p:sp>
      <p:sp>
        <p:nvSpPr>
          <p:cNvPr id="34" name="Oval 33"/>
          <p:cNvSpPr/>
          <p:nvPr/>
        </p:nvSpPr>
        <p:spPr>
          <a:xfrm>
            <a:off x="8331098" y="3018495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31659" y="3365967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標準音質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簡易NC</a:t>
            </a:r>
          </a:p>
        </p:txBody>
      </p:sp>
      <p:sp>
        <p:nvSpPr>
          <p:cNvPr id="36" name="Oval 35"/>
          <p:cNvSpPr/>
          <p:nvPr/>
        </p:nvSpPr>
        <p:spPr>
          <a:xfrm>
            <a:off x="10714024" y="3018495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714585" y="3365967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基本音質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NCなし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37160" y="3832311"/>
            <a:ext cx="11914632" cy="329184"/>
          </a:xfrm>
          <a:prstGeom prst="rect">
            <a:avLst/>
          </a:prstGeom>
          <a:solidFill>
            <a:srgbClr val="00BB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20040" y="3896319"/>
            <a:ext cx="115488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b="1">
                <a:latin typeface="+mn-ea"/>
              </a:rPr>
              <a:t>バッテリー持続時間</a:t>
            </a:r>
          </a:p>
        </p:txBody>
      </p:sp>
      <p:sp>
        <p:nvSpPr>
          <p:cNvPr id="41" name="Oval 40"/>
          <p:cNvSpPr/>
          <p:nvPr/>
        </p:nvSpPr>
        <p:spPr>
          <a:xfrm>
            <a:off x="1100023" y="4252935"/>
            <a:ext cx="457200" cy="457200"/>
          </a:xfrm>
          <a:prstGeom prst="ellipse">
            <a:avLst/>
          </a:prstGeom>
          <a:noFill/>
          <a:ln w="50800">
            <a:solidFill>
              <a:srgbClr val="E5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82880" y="476499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E53E3E"/>
                </a:solidFill>
              </a:defRPr>
            </a:pPr>
            <a:r>
              <a:rPr b="1">
                <a:latin typeface="+mn-ea"/>
              </a:rPr>
              <a:t>最大40時間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ケース込み</a:t>
            </a:r>
          </a:p>
        </p:txBody>
      </p:sp>
      <p:sp>
        <p:nvSpPr>
          <p:cNvPr id="43" name="Oval 42"/>
          <p:cNvSpPr/>
          <p:nvPr/>
        </p:nvSpPr>
        <p:spPr>
          <a:xfrm>
            <a:off x="3565245" y="4335231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565806" y="4682703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最大20時間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ケース込み</a:t>
            </a:r>
          </a:p>
        </p:txBody>
      </p:sp>
      <p:sp>
        <p:nvSpPr>
          <p:cNvPr id="45" name="Oval 44"/>
          <p:cNvSpPr/>
          <p:nvPr/>
        </p:nvSpPr>
        <p:spPr>
          <a:xfrm>
            <a:off x="5865876" y="4252935"/>
            <a:ext cx="457200" cy="457200"/>
          </a:xfrm>
          <a:prstGeom prst="ellipse">
            <a:avLst/>
          </a:prstGeom>
          <a:noFill/>
          <a:ln w="50800">
            <a:solidFill>
              <a:srgbClr val="E5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48732" y="476499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E53E3E"/>
                </a:solidFill>
              </a:defRPr>
            </a:pPr>
            <a:r>
              <a:rPr b="1">
                <a:latin typeface="+mn-ea"/>
              </a:rPr>
              <a:t>最大35時間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ケース込み</a:t>
            </a:r>
          </a:p>
        </p:txBody>
      </p:sp>
      <p:sp>
        <p:nvSpPr>
          <p:cNvPr id="47" name="Oval 46"/>
          <p:cNvSpPr/>
          <p:nvPr/>
        </p:nvSpPr>
        <p:spPr>
          <a:xfrm>
            <a:off x="8331098" y="4335231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331659" y="4682703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最大15時間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ケース込み</a:t>
            </a:r>
          </a:p>
        </p:txBody>
      </p:sp>
      <p:sp>
        <p:nvSpPr>
          <p:cNvPr id="49" name="Oval 48"/>
          <p:cNvSpPr/>
          <p:nvPr/>
        </p:nvSpPr>
        <p:spPr>
          <a:xfrm>
            <a:off x="10714024" y="4335231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714585" y="4682703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最大10時間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ケース込み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37160" y="5149047"/>
            <a:ext cx="11914632" cy="329184"/>
          </a:xfrm>
          <a:prstGeom prst="rect">
            <a:avLst/>
          </a:prstGeom>
          <a:solidFill>
            <a:srgbClr val="00BB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0040" y="5213055"/>
            <a:ext cx="115488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rPr b="1">
                <a:latin typeface="+mn-ea"/>
              </a:rPr>
              <a:t>防水・耐久性</a:t>
            </a:r>
          </a:p>
        </p:txBody>
      </p:sp>
      <p:sp>
        <p:nvSpPr>
          <p:cNvPr id="54" name="Oval 53"/>
          <p:cNvSpPr/>
          <p:nvPr/>
        </p:nvSpPr>
        <p:spPr>
          <a:xfrm>
            <a:off x="1100023" y="5569671"/>
            <a:ext cx="457200" cy="457200"/>
          </a:xfrm>
          <a:prstGeom prst="ellipse">
            <a:avLst/>
          </a:prstGeom>
          <a:noFill/>
          <a:ln w="50800">
            <a:solidFill>
              <a:srgbClr val="E5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2880" y="6081735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E53E3E"/>
                </a:solidFill>
              </a:defRPr>
            </a:pPr>
            <a:r>
              <a:rPr b="1">
                <a:latin typeface="+mn-ea"/>
              </a:rPr>
              <a:t>IPX5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完全対応</a:t>
            </a:r>
          </a:p>
        </p:txBody>
      </p:sp>
      <p:sp>
        <p:nvSpPr>
          <p:cNvPr id="56" name="Oval 55"/>
          <p:cNvSpPr/>
          <p:nvPr/>
        </p:nvSpPr>
        <p:spPr>
          <a:xfrm>
            <a:off x="3565245" y="5651967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565806" y="599943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IPX4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対応</a:t>
            </a:r>
          </a:p>
        </p:txBody>
      </p:sp>
      <p:sp>
        <p:nvSpPr>
          <p:cNvPr id="58" name="Oval 57"/>
          <p:cNvSpPr/>
          <p:nvPr/>
        </p:nvSpPr>
        <p:spPr>
          <a:xfrm>
            <a:off x="5948172" y="5651967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948732" y="599943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IPX4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対応</a:t>
            </a:r>
          </a:p>
        </p:txBody>
      </p:sp>
      <p:sp>
        <p:nvSpPr>
          <p:cNvPr id="60" name="Oval 59"/>
          <p:cNvSpPr/>
          <p:nvPr/>
        </p:nvSpPr>
        <p:spPr>
          <a:xfrm>
            <a:off x="8331098" y="5651967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331659" y="599943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防水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非対応</a:t>
            </a:r>
          </a:p>
        </p:txBody>
      </p:sp>
      <p:sp>
        <p:nvSpPr>
          <p:cNvPr id="62" name="Oval 61"/>
          <p:cNvSpPr/>
          <p:nvPr/>
        </p:nvSpPr>
        <p:spPr>
          <a:xfrm>
            <a:off x="10714024" y="5651967"/>
            <a:ext cx="292608" cy="292608"/>
          </a:xfrm>
          <a:prstGeom prst="ellipse">
            <a:avLst/>
          </a:prstGeom>
          <a:noFill/>
          <a:ln w="19050">
            <a:solidFill>
              <a:srgbClr val="80D8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+mn-e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714585" y="5999439"/>
            <a:ext cx="2291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374151"/>
                </a:solidFill>
              </a:defRPr>
            </a:pPr>
            <a:r>
              <a:rPr b="1">
                <a:latin typeface="+mn-ea"/>
              </a:rPr>
              <a:t>防水</a:t>
            </a:r>
            <a:br>
              <a:rPr b="1">
                <a:latin typeface="+mn-ea"/>
              </a:rPr>
            </a:br>
            <a:r>
              <a:rPr b="1">
                <a:latin typeface="+mn-ea"/>
              </a:rPr>
              <a:t>非対応</a:t>
            </a:r>
          </a:p>
        </p:txBody>
      </p:sp>
      <p:sp>
        <p:nvSpPr>
          <p:cNvPr id="64" name="TextBox 8">
            <a:extLst>
              <a:ext uri="{FF2B5EF4-FFF2-40B4-BE49-F238E27FC236}">
                <a16:creationId xmlns:a16="http://schemas.microsoft.com/office/drawing/2014/main" id="{F4E81AC7-E57B-7925-9528-36857166D989}"/>
              </a:ext>
            </a:extLst>
          </p:cNvPr>
          <p:cNvSpPr txBox="1"/>
          <p:nvPr/>
        </p:nvSpPr>
        <p:spPr>
          <a:xfrm>
            <a:off x="2641024" y="901490"/>
            <a:ext cx="1005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A320"/>
                </a:solidFill>
              </a:defRPr>
            </a:pPr>
            <a:r>
              <a:rPr lang="en-US" b="1" dirty="0">
                <a:solidFill>
                  <a:srgbClr val="00B050"/>
                </a:solidFill>
                <a:latin typeface="+mn-ea"/>
              </a:rPr>
              <a:t>2</a:t>
            </a:r>
            <a:r>
              <a:rPr b="1" dirty="0">
                <a:solidFill>
                  <a:srgbClr val="00B050"/>
                </a:solidFill>
                <a:latin typeface="+mn-ea"/>
              </a:rPr>
              <a:t>位</a:t>
            </a:r>
          </a:p>
        </p:txBody>
      </p:sp>
      <p:sp>
        <p:nvSpPr>
          <p:cNvPr id="65" name="TextBox 8">
            <a:extLst>
              <a:ext uri="{FF2B5EF4-FFF2-40B4-BE49-F238E27FC236}">
                <a16:creationId xmlns:a16="http://schemas.microsoft.com/office/drawing/2014/main" id="{8BE9C391-52E0-0F3D-28E1-7E963F1C8BF0}"/>
              </a:ext>
            </a:extLst>
          </p:cNvPr>
          <p:cNvSpPr txBox="1"/>
          <p:nvPr/>
        </p:nvSpPr>
        <p:spPr>
          <a:xfrm>
            <a:off x="4993996" y="901490"/>
            <a:ext cx="1005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A320"/>
                </a:solidFill>
              </a:defRPr>
            </a:pPr>
            <a:r>
              <a:rPr lang="en-US" b="1" dirty="0">
                <a:latin typeface="+mn-ea"/>
              </a:rPr>
              <a:t>3</a:t>
            </a:r>
            <a:r>
              <a:rPr b="1" dirty="0">
                <a:latin typeface="+mn-ea"/>
              </a:rPr>
              <a:t>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84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2026-06-04T23:22:07Z</dcterms:modified>
  <cp:category/>
</cp:coreProperties>
</file>