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3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4008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4320" y="73152"/>
            <a:ext cx="116403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</a:defRPr>
            </a:pPr>
            <a:r>
              <a:rPr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⑩</a:t>
            </a:r>
            <a:r>
              <a:rPr sz="2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ベン図比較</a:t>
            </a:r>
            <a:endParaRPr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Oval 3"/>
          <p:cNvSpPr/>
          <p:nvPr/>
        </p:nvSpPr>
        <p:spPr>
          <a:xfrm>
            <a:off x="1705356" y="1369159"/>
            <a:ext cx="5120640" cy="5120640"/>
          </a:xfrm>
          <a:prstGeom prst="ellipse">
            <a:avLst/>
          </a:prstGeom>
          <a:solidFill>
            <a:srgbClr val="276CB5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Oval 4"/>
          <p:cNvSpPr/>
          <p:nvPr/>
        </p:nvSpPr>
        <p:spPr>
          <a:xfrm>
            <a:off x="5346022" y="1369159"/>
            <a:ext cx="5120640" cy="5120640"/>
          </a:xfrm>
          <a:prstGeom prst="ellipse">
            <a:avLst/>
          </a:prstGeom>
          <a:solidFill>
            <a:srgbClr val="F97316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86836" y="1902951"/>
            <a:ext cx="18288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FFFFFF"/>
                </a:solidFill>
              </a:defRPr>
            </a:pPr>
            <a:r>
              <a:rPr sz="2000" b="1" dirty="0" err="1">
                <a:effectLst>
                  <a:outerShdw blurRad="76200" dist="38100" dir="2700000" sx="110000" sy="110000" algn="tl" rotWithShape="0">
                    <a:prstClr val="black">
                      <a:alpha val="60000"/>
                    </a:prst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製品A</a:t>
            </a:r>
            <a:r>
              <a:rPr sz="2000" b="1" dirty="0">
                <a:effectLst>
                  <a:outerShdw blurRad="76200" dist="38100" dir="2700000" sx="110000" sy="110000" algn="tl" rotWithShape="0">
                    <a:prstClr val="black">
                      <a:alpha val="60000"/>
                    </a:prst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sz="2000" b="1" dirty="0" err="1">
                <a:effectLst>
                  <a:outerShdw blurRad="76200" dist="38100" dir="2700000" sx="110000" sy="110000" algn="tl" rotWithShape="0">
                    <a:prstClr val="black">
                      <a:alpha val="60000"/>
                    </a:prst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のみ</a:t>
            </a:r>
            <a:endParaRPr sz="2000" b="1" dirty="0">
              <a:effectLst>
                <a:outerShdw blurRad="76200" dist="38100" dir="2700000" sx="110000" sy="110000" algn="tl" rotWithShape="0">
                  <a:prstClr val="black">
                    <a:alpha val="60000"/>
                  </a:prst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楕円 10">
            <a:extLst>
              <a:ext uri="{FF2B5EF4-FFF2-40B4-BE49-F238E27FC236}">
                <a16:creationId xmlns:a16="http://schemas.microsoft.com/office/drawing/2014/main" id="{1A1DB35C-4485-35A4-16B2-1E1B73F7A880}"/>
              </a:ext>
            </a:extLst>
          </p:cNvPr>
          <p:cNvSpPr/>
          <p:nvPr/>
        </p:nvSpPr>
        <p:spPr>
          <a:xfrm>
            <a:off x="5310342" y="2165027"/>
            <a:ext cx="1515654" cy="357293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25806" y="1902951"/>
            <a:ext cx="18288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FFFFFF"/>
                </a:solidFill>
              </a:defRPr>
            </a:pPr>
            <a:r>
              <a:rPr sz="2000" b="1" dirty="0" err="1">
                <a:effectLst>
                  <a:outerShdw blurRad="76200" dist="38100" dir="2700000" sx="110000" sy="110000" algn="tl" rotWithShape="0">
                    <a:prstClr val="black">
                      <a:alpha val="60000"/>
                    </a:prst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製品B</a:t>
            </a:r>
            <a:r>
              <a:rPr sz="2000" b="1" dirty="0">
                <a:effectLst>
                  <a:outerShdw blurRad="76200" dist="38100" dir="2700000" sx="110000" sy="110000" algn="tl" rotWithShape="0">
                    <a:prstClr val="black">
                      <a:alpha val="60000"/>
                    </a:prst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sz="2000" b="1" dirty="0" err="1">
                <a:effectLst>
                  <a:outerShdw blurRad="76200" dist="38100" dir="2700000" sx="110000" sy="110000" algn="tl" rotWithShape="0">
                    <a:prstClr val="black">
                      <a:alpha val="60000"/>
                    </a:prst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のみ</a:t>
            </a:r>
            <a:endParaRPr sz="2000" b="1" dirty="0">
              <a:effectLst>
                <a:outerShdw blurRad="76200" dist="38100" dir="2700000" sx="110000" sy="110000" algn="tl" rotWithShape="0">
                  <a:prstClr val="black">
                    <a:alpha val="60000"/>
                  </a:prst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94076" y="713232"/>
            <a:ext cx="2743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276CB5"/>
                </a:solidFill>
              </a:defRPr>
            </a:pPr>
            <a:r>
              <a:rPr sz="2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製品</a:t>
            </a:r>
            <a:r>
              <a:rPr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 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43116" y="713232"/>
            <a:ext cx="2743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97316"/>
                </a:solidFill>
              </a:defRPr>
            </a:pPr>
            <a:r>
              <a:rPr sz="2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製品</a:t>
            </a:r>
            <a:r>
              <a:rPr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 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29181" y="3015079"/>
            <a:ext cx="1645920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rPr sz="2000" dirty="0" err="1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共通</a:t>
            </a:r>
            <a:endParaRPr sz="20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defRPr sz="1200" b="0">
                <a:solidFill>
                  <a:srgbClr val="FFFFFF"/>
                </a:solidFill>
              </a:defRPr>
            </a:pPr>
            <a:endParaRPr sz="16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defRPr sz="1200" b="0">
                <a:solidFill>
                  <a:srgbClr val="FFFFFF"/>
                </a:solidFill>
              </a:defRPr>
            </a:pPr>
            <a:r>
              <a:rPr sz="1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● </a:t>
            </a:r>
            <a:r>
              <a:rPr sz="1600" dirty="0" err="1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基本機能</a:t>
            </a:r>
            <a:endParaRPr sz="16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defRPr sz="1200" b="0">
                <a:solidFill>
                  <a:srgbClr val="FFFFFF"/>
                </a:solidFill>
              </a:defRPr>
            </a:pPr>
            <a:r>
              <a:rPr sz="1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● </a:t>
            </a:r>
            <a:r>
              <a:rPr sz="1600" dirty="0" err="1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クラウド対応</a:t>
            </a:r>
            <a:endParaRPr sz="16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TextBox 5">
            <a:extLst>
              <a:ext uri="{FF2B5EF4-FFF2-40B4-BE49-F238E27FC236}">
                <a16:creationId xmlns:a16="http://schemas.microsoft.com/office/drawing/2014/main" id="{AB46CCE0-ABCB-50D2-24FA-AE77E4DA20C7}"/>
              </a:ext>
            </a:extLst>
          </p:cNvPr>
          <p:cNvSpPr txBox="1"/>
          <p:nvPr/>
        </p:nvSpPr>
        <p:spPr>
          <a:xfrm>
            <a:off x="2910883" y="2907454"/>
            <a:ext cx="1828800" cy="1825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50000"/>
              </a:lnSpc>
              <a:defRPr sz="1300" b="0">
                <a:solidFill>
                  <a:srgbClr val="FFFFFF"/>
                </a:solidFill>
              </a:defRPr>
            </a:pPr>
            <a:r>
              <a:rPr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● </a:t>
            </a:r>
            <a:r>
              <a:rPr sz="16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低価格</a:t>
            </a:r>
            <a:endParaRPr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250000"/>
              </a:lnSpc>
              <a:defRPr sz="1300" b="0">
                <a:solidFill>
                  <a:srgbClr val="FFFFFF"/>
                </a:solidFill>
              </a:defRPr>
            </a:pPr>
            <a:r>
              <a:rPr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● </a:t>
            </a:r>
            <a:r>
              <a:rPr sz="16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簡単操作</a:t>
            </a:r>
            <a:endParaRPr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250000"/>
              </a:lnSpc>
              <a:defRPr sz="1300" b="0">
                <a:solidFill>
                  <a:srgbClr val="FFFFFF"/>
                </a:solidFill>
              </a:defRPr>
            </a:pPr>
            <a:r>
              <a:rPr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● </a:t>
            </a:r>
            <a:r>
              <a:rPr sz="16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短期導入</a:t>
            </a:r>
            <a:endParaRPr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TextBox 7">
            <a:extLst>
              <a:ext uri="{FF2B5EF4-FFF2-40B4-BE49-F238E27FC236}">
                <a16:creationId xmlns:a16="http://schemas.microsoft.com/office/drawing/2014/main" id="{80597FEB-BB1C-149D-EBC9-DAACCC2D3536}"/>
              </a:ext>
            </a:extLst>
          </p:cNvPr>
          <p:cNvSpPr txBox="1"/>
          <p:nvPr/>
        </p:nvSpPr>
        <p:spPr>
          <a:xfrm>
            <a:off x="7449142" y="3016568"/>
            <a:ext cx="1828800" cy="1825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50000"/>
              </a:lnSpc>
              <a:defRPr sz="1300" b="0">
                <a:solidFill>
                  <a:srgbClr val="FFFFFF"/>
                </a:solidFill>
              </a:defRPr>
            </a:pPr>
            <a:r>
              <a:rPr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● </a:t>
            </a:r>
            <a:r>
              <a:rPr sz="16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高カスタマイズ</a:t>
            </a:r>
            <a:endParaRPr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250000"/>
              </a:lnSpc>
              <a:defRPr sz="1300" b="0">
                <a:solidFill>
                  <a:srgbClr val="FFFFFF"/>
                </a:solidFill>
              </a:defRPr>
            </a:pPr>
            <a:r>
              <a:rPr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● </a:t>
            </a:r>
            <a:r>
              <a:rPr sz="16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高度分析</a:t>
            </a:r>
            <a:endParaRPr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250000"/>
              </a:lnSpc>
              <a:defRPr sz="1300" b="0">
                <a:solidFill>
                  <a:srgbClr val="FFFFFF"/>
                </a:solidFill>
              </a:defRPr>
            </a:pPr>
            <a:r>
              <a:rPr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● </a:t>
            </a:r>
            <a:r>
              <a:rPr sz="16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多言語対応</a:t>
            </a:r>
            <a:endParaRPr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29</Words>
  <Application>Microsoft Office PowerPoint</Application>
  <PresentationFormat>ユーザー設定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2</cp:revision>
  <dcterms:created xsi:type="dcterms:W3CDTF">2013-01-27T09:14:16Z</dcterms:created>
  <dcterms:modified xsi:type="dcterms:W3CDTF">2026-06-04T22:50:22Z</dcterms:modified>
  <cp:category/>
</cp:coreProperties>
</file>