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3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40080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" y="73152"/>
            <a:ext cx="116403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200" b="1">
                <a:solidFill>
                  <a:srgbClr val="FFFFFF"/>
                </a:solidFill>
              </a:defRPr>
            </a:pPr>
            <a:r>
              <a:rPr sz="2800" dirty="0">
                <a:latin typeface="+mn-ea"/>
              </a:rPr>
              <a:t>①</a:t>
            </a:r>
            <a:r>
              <a:rPr sz="2800" dirty="0" err="1">
                <a:latin typeface="+mn-ea"/>
              </a:rPr>
              <a:t>左右対比型</a:t>
            </a:r>
            <a:endParaRPr sz="2800" dirty="0">
              <a:latin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85800"/>
            <a:ext cx="6048756" cy="6080760"/>
          </a:xfrm>
          <a:prstGeom prst="rect">
            <a:avLst/>
          </a:prstGeom>
          <a:solidFill>
            <a:srgbClr val="276C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" y="822960"/>
            <a:ext cx="5637276" cy="52322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defRPr sz="2200" b="1">
                <a:solidFill>
                  <a:srgbClr val="FFFFFF"/>
                </a:solidFill>
              </a:defRPr>
            </a:pPr>
            <a:r>
              <a:rPr sz="2800" dirty="0" err="1">
                <a:latin typeface="+mn-ea"/>
              </a:rPr>
              <a:t>製品</a:t>
            </a:r>
            <a:r>
              <a:rPr sz="2800" dirty="0">
                <a:latin typeface="+mn-ea"/>
              </a:rPr>
              <a:t> 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1612056"/>
            <a:ext cx="53629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0">
                <a:solidFill>
                  <a:srgbClr val="FFFFFF"/>
                </a:solidFill>
              </a:defRPr>
            </a:pPr>
            <a:r>
              <a:rPr sz="2400" dirty="0">
                <a:latin typeface="+mn-ea"/>
              </a:rPr>
              <a:t>✔ </a:t>
            </a:r>
            <a:r>
              <a:rPr sz="2400" dirty="0" err="1">
                <a:latin typeface="+mn-ea"/>
              </a:rPr>
              <a:t>処理速度が速い</a:t>
            </a:r>
            <a:endParaRPr sz="2400" dirty="0">
              <a:latin typeface="+mn-ea"/>
            </a:endParaRPr>
          </a:p>
          <a:p>
            <a:pPr algn="l">
              <a:defRPr sz="1500" b="0">
                <a:solidFill>
                  <a:srgbClr val="FFFFFF"/>
                </a:solidFill>
              </a:defRPr>
            </a:pPr>
            <a:r>
              <a:rPr sz="2400" dirty="0">
                <a:latin typeface="+mn-ea"/>
              </a:rPr>
              <a:t>✔ </a:t>
            </a:r>
            <a:r>
              <a:rPr sz="2400" dirty="0" err="1">
                <a:latin typeface="+mn-ea"/>
              </a:rPr>
              <a:t>初期費用が安い</a:t>
            </a:r>
            <a:endParaRPr sz="2400" dirty="0">
              <a:latin typeface="+mn-ea"/>
            </a:endParaRPr>
          </a:p>
          <a:p>
            <a:pPr algn="l">
              <a:defRPr sz="1500" b="0">
                <a:solidFill>
                  <a:srgbClr val="FFFFFF"/>
                </a:solidFill>
              </a:defRPr>
            </a:pPr>
            <a:r>
              <a:rPr sz="2400" dirty="0">
                <a:latin typeface="+mn-ea"/>
              </a:rPr>
              <a:t>✔ </a:t>
            </a:r>
            <a:r>
              <a:rPr sz="2400" dirty="0" err="1">
                <a:latin typeface="+mn-ea"/>
              </a:rPr>
              <a:t>操作がシンプル</a:t>
            </a:r>
            <a:endParaRPr sz="2400" dirty="0">
              <a:latin typeface="+mn-ea"/>
            </a:endParaRPr>
          </a:p>
          <a:p>
            <a:pPr algn="l">
              <a:defRPr sz="1500" b="0">
                <a:solidFill>
                  <a:srgbClr val="FFFFFF"/>
                </a:solidFill>
              </a:defRPr>
            </a:pPr>
            <a:r>
              <a:rPr sz="2400" dirty="0">
                <a:latin typeface="+mn-ea"/>
              </a:rPr>
              <a:t>✔ </a:t>
            </a:r>
            <a:r>
              <a:rPr sz="2400" dirty="0" err="1">
                <a:latin typeface="+mn-ea"/>
              </a:rPr>
              <a:t>サポートが充実</a:t>
            </a:r>
            <a:endParaRPr sz="2400" dirty="0">
              <a:latin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40196" y="685800"/>
            <a:ext cx="6048756" cy="6080760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3076" y="822960"/>
            <a:ext cx="5637276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 sz="2200" b="1">
                <a:solidFill>
                  <a:srgbClr val="374151"/>
                </a:solidFill>
              </a:defRPr>
            </a:pPr>
            <a:r>
              <a:rPr sz="2800" dirty="0" err="1">
                <a:latin typeface="+mn-ea"/>
              </a:rPr>
              <a:t>製品</a:t>
            </a:r>
            <a:r>
              <a:rPr sz="2800" dirty="0">
                <a:latin typeface="+mn-ea"/>
              </a:rPr>
              <a:t>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05956" y="1612056"/>
            <a:ext cx="53629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0">
                <a:solidFill>
                  <a:srgbClr val="374151"/>
                </a:solidFill>
              </a:defRPr>
            </a:pPr>
            <a:r>
              <a:rPr sz="2400" dirty="0">
                <a:latin typeface="+mn-ea"/>
              </a:rPr>
              <a:t>✔ </a:t>
            </a:r>
            <a:r>
              <a:rPr sz="2400" dirty="0" err="1">
                <a:latin typeface="+mn-ea"/>
              </a:rPr>
              <a:t>カスタマイズ自由</a:t>
            </a:r>
            <a:endParaRPr sz="2400" dirty="0">
              <a:latin typeface="+mn-ea"/>
            </a:endParaRPr>
          </a:p>
          <a:p>
            <a:pPr algn="l">
              <a:defRPr sz="1500" b="0">
                <a:solidFill>
                  <a:srgbClr val="374151"/>
                </a:solidFill>
              </a:defRPr>
            </a:pPr>
            <a:r>
              <a:rPr sz="2400" dirty="0">
                <a:latin typeface="+mn-ea"/>
              </a:rPr>
              <a:t>✔ </a:t>
            </a:r>
            <a:r>
              <a:rPr sz="2400" dirty="0" err="1">
                <a:latin typeface="+mn-ea"/>
              </a:rPr>
              <a:t>連携機能が豊富</a:t>
            </a:r>
            <a:endParaRPr sz="2400" dirty="0">
              <a:latin typeface="+mn-ea"/>
            </a:endParaRPr>
          </a:p>
          <a:p>
            <a:pPr algn="l">
              <a:defRPr sz="1500" b="0">
                <a:solidFill>
                  <a:srgbClr val="374151"/>
                </a:solidFill>
              </a:defRPr>
            </a:pPr>
            <a:r>
              <a:rPr sz="2400" dirty="0">
                <a:latin typeface="+mn-ea"/>
              </a:rPr>
              <a:t>✔ </a:t>
            </a:r>
            <a:r>
              <a:rPr sz="2400" dirty="0" err="1">
                <a:latin typeface="+mn-ea"/>
              </a:rPr>
              <a:t>レポート機能が充実</a:t>
            </a:r>
            <a:endParaRPr sz="2400" dirty="0">
              <a:latin typeface="+mn-ea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8213776E-E692-3E55-8D49-C478D855CAE7}"/>
              </a:ext>
            </a:extLst>
          </p:cNvPr>
          <p:cNvSpPr txBox="1"/>
          <p:nvPr/>
        </p:nvSpPr>
        <p:spPr>
          <a:xfrm>
            <a:off x="365760" y="5500840"/>
            <a:ext cx="53629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0">
                <a:solidFill>
                  <a:srgbClr val="FFFFFF"/>
                </a:solidFill>
              </a:defRPr>
            </a:pPr>
            <a:r>
              <a:rPr sz="2400" dirty="0">
                <a:latin typeface="+mn-ea"/>
              </a:rPr>
              <a:t>－ </a:t>
            </a:r>
            <a:r>
              <a:rPr sz="2400" dirty="0" err="1">
                <a:latin typeface="+mn-ea"/>
              </a:rPr>
              <a:t>カスタマイズ不可</a:t>
            </a:r>
            <a:endParaRPr sz="2400" dirty="0">
              <a:latin typeface="+mn-ea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4B951E7A-547D-D759-70A8-C2F6A969D945}"/>
              </a:ext>
            </a:extLst>
          </p:cNvPr>
          <p:cNvSpPr txBox="1"/>
          <p:nvPr/>
        </p:nvSpPr>
        <p:spPr>
          <a:xfrm>
            <a:off x="6505956" y="5245944"/>
            <a:ext cx="53629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0">
                <a:solidFill>
                  <a:srgbClr val="374151"/>
                </a:solidFill>
              </a:defRPr>
            </a:pPr>
            <a:r>
              <a:rPr sz="2400" dirty="0">
                <a:latin typeface="+mn-ea"/>
              </a:rPr>
              <a:t>－ </a:t>
            </a:r>
            <a:r>
              <a:rPr sz="2400" dirty="0" err="1">
                <a:latin typeface="+mn-ea"/>
              </a:rPr>
              <a:t>操作習得に時間</a:t>
            </a:r>
            <a:endParaRPr sz="2400" dirty="0">
              <a:latin typeface="+mn-ea"/>
            </a:endParaRPr>
          </a:p>
          <a:p>
            <a:pPr algn="l">
              <a:defRPr sz="1500" b="0">
                <a:solidFill>
                  <a:srgbClr val="374151"/>
                </a:solidFill>
              </a:defRPr>
            </a:pPr>
            <a:r>
              <a:rPr sz="2400" dirty="0">
                <a:latin typeface="+mn-ea"/>
              </a:rPr>
              <a:t>－ </a:t>
            </a:r>
            <a:r>
              <a:rPr sz="2400" dirty="0" err="1">
                <a:latin typeface="+mn-ea"/>
              </a:rPr>
              <a:t>初期費用が高め</a:t>
            </a:r>
            <a:endParaRPr sz="2400" dirty="0">
              <a:latin typeface="+mn-ea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7C9E74A-D495-FAC8-0061-E540527C3E8E}"/>
              </a:ext>
            </a:extLst>
          </p:cNvPr>
          <p:cNvSpPr/>
          <p:nvPr/>
        </p:nvSpPr>
        <p:spPr>
          <a:xfrm>
            <a:off x="5641178" y="3078261"/>
            <a:ext cx="883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VS</a:t>
            </a:r>
            <a:endParaRPr lang="ja-JP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16" name="グラフィックス 15" descr="矢印: 時計回りの曲線 単色塗りつぶし">
            <a:extLst>
              <a:ext uri="{FF2B5EF4-FFF2-40B4-BE49-F238E27FC236}">
                <a16:creationId xmlns:a16="http://schemas.microsoft.com/office/drawing/2014/main" id="{F1D466C4-3222-45EB-0A21-AF6F54801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086268" y="1815276"/>
            <a:ext cx="932921" cy="914400"/>
          </a:xfrm>
          <a:prstGeom prst="rect">
            <a:avLst/>
          </a:prstGeom>
        </p:spPr>
      </p:pic>
      <p:pic>
        <p:nvPicPr>
          <p:cNvPr id="18" name="グラフィックス 17" descr="ツール 単色塗りつぶし">
            <a:extLst>
              <a:ext uri="{FF2B5EF4-FFF2-40B4-BE49-F238E27FC236}">
                <a16:creationId xmlns:a16="http://schemas.microsoft.com/office/drawing/2014/main" id="{BB4487A2-92A0-EFD7-5239-8DAD71E9D6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12412" y="1646782"/>
            <a:ext cx="914400" cy="914400"/>
          </a:xfrm>
          <a:prstGeom prst="rect">
            <a:avLst/>
          </a:prstGeom>
        </p:spPr>
      </p:pic>
      <p:pic>
        <p:nvPicPr>
          <p:cNvPr id="20" name="グラフィックス 19" descr="教室 単色塗りつぶし">
            <a:extLst>
              <a:ext uri="{FF2B5EF4-FFF2-40B4-BE49-F238E27FC236}">
                <a16:creationId xmlns:a16="http://schemas.microsoft.com/office/drawing/2014/main" id="{2A82456F-F61E-68C3-1484-8F156CA328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12412" y="5245944"/>
            <a:ext cx="914400" cy="914400"/>
          </a:xfrm>
          <a:prstGeom prst="rect">
            <a:avLst/>
          </a:prstGeom>
        </p:spPr>
      </p:pic>
      <p:pic>
        <p:nvPicPr>
          <p:cNvPr id="22" name="グラフィックス 21" descr="警告 単色塗りつぶし">
            <a:extLst>
              <a:ext uri="{FF2B5EF4-FFF2-40B4-BE49-F238E27FC236}">
                <a16:creationId xmlns:a16="http://schemas.microsoft.com/office/drawing/2014/main" id="{7F21BE21-12B4-3025-67F6-904EF27494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95528" y="5336837"/>
            <a:ext cx="914400" cy="91440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83FBF9F-3F8D-432A-B5AC-214E17FF60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6372" y="3283473"/>
            <a:ext cx="2836356" cy="1890904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1DFD3BED-136F-D29F-D75A-BB7C346C6E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69170" y="3122457"/>
            <a:ext cx="2836527" cy="18910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27</Words>
  <Application>Microsoft Office PowerPoint</Application>
  <PresentationFormat>ユーザー設定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HG創英角ｺﾞｼｯｸUB</vt:lpstr>
      <vt:lpstr>Arial</vt:lpstr>
      <vt:lpstr>Calibri</vt:lpstr>
      <vt:lpstr>Office Theme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隆弘 野邊</cp:lastModifiedBy>
  <cp:revision>4</cp:revision>
  <dcterms:created xsi:type="dcterms:W3CDTF">2013-01-27T09:14:16Z</dcterms:created>
  <dcterms:modified xsi:type="dcterms:W3CDTF">2026-06-03T21:36:02Z</dcterms:modified>
  <cp:category/>
</cp:coreProperties>
</file>