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6992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6459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A2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会社概要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772400" y="182880"/>
            <a:ext cx="1097280" cy="41148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2D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57200" y="749808"/>
            <a:ext cx="8229600" cy="0"/>
          </a:xfrm>
          <a:prstGeom prst="line">
            <a:avLst/>
          </a:prstGeom>
          <a:noFill/>
          <a:ln w="19050">
            <a:solidFill>
              <a:srgbClr val="5B2D8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795528"/>
            <a:ext cx="1828800" cy="0"/>
          </a:xfrm>
          <a:prstGeom prst="line">
            <a:avLst/>
          </a:prstGeom>
          <a:noFill/>
          <a:ln w="19050">
            <a:solidFill>
              <a:srgbClr val="D4A84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9601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i="1" dirty="0">
                <a:solidFill>
                  <a:srgbClr val="5B2D8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社名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737360" y="9601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サンプルホールディングス株式会社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4754880" cy="0"/>
          </a:xfrm>
          <a:prstGeom prst="line">
            <a:avLst/>
          </a:prstGeom>
          <a:noFill/>
          <a:ln w="6350">
            <a:solidFill>
              <a:srgbClr val="C8C8C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25272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i="1" dirty="0">
                <a:solidFill>
                  <a:srgbClr val="5B2D8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設立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1737360" y="125272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2005年10月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457200" y="1527048"/>
            <a:ext cx="4754880" cy="0"/>
          </a:xfrm>
          <a:prstGeom prst="line">
            <a:avLst/>
          </a:prstGeom>
          <a:noFill/>
          <a:ln w="6350">
            <a:solidFill>
              <a:srgbClr val="C8C8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545336"/>
            <a:ext cx="11887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i="1" dirty="0">
                <a:solidFill>
                  <a:srgbClr val="5B2D8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所在地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1737360" y="1545336"/>
            <a:ext cx="34747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 err="1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東京都</a:t>
            </a:r>
            <a:r>
              <a:rPr lang="ja-JP" alt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○○</a:t>
            </a: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区</a:t>
            </a:r>
            <a:r>
              <a:rPr lang="ja-JP" alt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○○</a:t>
            </a: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1-2-3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サンプルタワー20F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457200" y="1901952"/>
            <a:ext cx="4754880" cy="0"/>
          </a:xfrm>
          <a:prstGeom prst="line">
            <a:avLst/>
          </a:prstGeom>
          <a:noFill/>
          <a:ln w="6350">
            <a:solidFill>
              <a:srgbClr val="C8C8C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192024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i="1" dirty="0">
                <a:solidFill>
                  <a:srgbClr val="5B2D8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代表者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1737360" y="19202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 err="1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代表取締役CEO</a:t>
            </a: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　</a:t>
            </a:r>
            <a:r>
              <a:rPr lang="en-US" sz="850" dirty="0" err="1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高橋</a:t>
            </a: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 </a:t>
            </a:r>
            <a:r>
              <a:rPr lang="ja-JP" alt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◎◎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457200" y="2194560"/>
            <a:ext cx="4754880" cy="0"/>
          </a:xfrm>
          <a:prstGeom prst="line">
            <a:avLst/>
          </a:prstGeom>
          <a:noFill/>
          <a:ln w="6350">
            <a:solidFill>
              <a:srgbClr val="C8C8C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1284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i="1" dirty="0">
                <a:solidFill>
                  <a:srgbClr val="5B2D8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資本金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737360" y="221284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3億円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457200" y="2487168"/>
            <a:ext cx="4754880" cy="0"/>
          </a:xfrm>
          <a:prstGeom prst="line">
            <a:avLst/>
          </a:prstGeom>
          <a:noFill/>
          <a:ln w="6350">
            <a:solidFill>
              <a:srgbClr val="C8C8C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505456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i="1" dirty="0">
                <a:solidFill>
                  <a:srgbClr val="5B2D8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事業内容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1737360" y="2505456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経営に関わるプロフェッショナルサービスの提供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・コンサルティング事業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・テクノロジー事業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・グローバル事業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・投資事業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457200" y="3328416"/>
            <a:ext cx="4754880" cy="0"/>
          </a:xfrm>
          <a:prstGeom prst="line">
            <a:avLst/>
          </a:prstGeom>
          <a:noFill/>
          <a:ln w="6350">
            <a:solidFill>
              <a:srgbClr val="C8C8C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346704"/>
            <a:ext cx="1188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i="1" dirty="0">
                <a:solidFill>
                  <a:srgbClr val="5B2D8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主なグループ</a:t>
            </a:r>
            <a:endParaRPr lang="en-US" sz="850" dirty="0"/>
          </a:p>
          <a:p>
            <a:pPr marL="0" indent="0">
              <a:buNone/>
            </a:pPr>
            <a:r>
              <a:rPr lang="en-US" sz="850" b="1" i="1" dirty="0">
                <a:solidFill>
                  <a:srgbClr val="5B2D8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会社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737360" y="3346704"/>
            <a:ext cx="3474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・サンプルコンサルティング株式会社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・サンプルテクノロジー株式会社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・サンプルグローバル株式会社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5577840" y="9601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i="1" dirty="0">
                <a:solidFill>
                  <a:srgbClr val="5B2D8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主な株主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5577840" y="1252728"/>
            <a:ext cx="3291840" cy="0"/>
          </a:xfrm>
          <a:prstGeom prst="line">
            <a:avLst/>
          </a:prstGeom>
          <a:noFill/>
          <a:ln w="6350">
            <a:solidFill>
              <a:srgbClr val="C8C8C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577840" y="1280160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88888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（2025年3月31日現在）</a:t>
            </a:r>
            <a:endParaRPr lang="en-US" sz="650" dirty="0"/>
          </a:p>
        </p:txBody>
      </p:sp>
      <p:sp>
        <p:nvSpPr>
          <p:cNvPr id="30" name="Text 28"/>
          <p:cNvSpPr/>
          <p:nvPr/>
        </p:nvSpPr>
        <p:spPr>
          <a:xfrm>
            <a:off x="5577840" y="150876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● </a:t>
            </a:r>
            <a:r>
              <a:rPr lang="en-US" sz="700" dirty="0" err="1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山田</a:t>
            </a: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 </a:t>
            </a:r>
            <a:r>
              <a:rPr lang="ja-JP" alt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○○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7132320" y="150876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(25.88%)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7680960" y="150876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● </a:t>
            </a:r>
            <a:r>
              <a:rPr lang="ja-JP" alt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△△</a:t>
            </a:r>
            <a:r>
              <a:rPr lang="en-US" sz="700" dirty="0" err="1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不動産（株</a:t>
            </a: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）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8458200" y="150876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(1.64%)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5577840" y="169164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● </a:t>
            </a:r>
            <a:r>
              <a:rPr lang="en-US" sz="700" dirty="0" err="1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株式会社ABC</a:t>
            </a:r>
            <a:r>
              <a:rPr lang="ja-JP" alt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○○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7132320" y="169164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(5.26%)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7680960" y="169164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● （株）</a:t>
            </a:r>
            <a:r>
              <a:rPr lang="ja-JP" alt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◆</a:t>
            </a: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HD</a:t>
            </a:r>
            <a:endParaRPr lang="en-US" sz="700" dirty="0"/>
          </a:p>
        </p:txBody>
      </p:sp>
      <p:sp>
        <p:nvSpPr>
          <p:cNvPr id="37" name="Text 35"/>
          <p:cNvSpPr/>
          <p:nvPr/>
        </p:nvSpPr>
        <p:spPr>
          <a:xfrm>
            <a:off x="8458200" y="169164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(1.64%)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5577840" y="187452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● </a:t>
            </a:r>
            <a:r>
              <a:rPr lang="en-US" sz="700" dirty="0" err="1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鈴木</a:t>
            </a: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 </a:t>
            </a:r>
            <a:r>
              <a:rPr lang="ja-JP" alt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◎</a:t>
            </a: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7132320" y="18745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(5.26%)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7680960" y="187452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● 役員及び従業員</a:t>
            </a:r>
            <a:endParaRPr lang="en-US" sz="700" dirty="0"/>
          </a:p>
        </p:txBody>
      </p:sp>
      <p:sp>
        <p:nvSpPr>
          <p:cNvPr id="41" name="Text 39"/>
          <p:cNvSpPr/>
          <p:nvPr/>
        </p:nvSpPr>
        <p:spPr>
          <a:xfrm>
            <a:off x="8458200" y="18745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(25.32%)</a:t>
            </a:r>
            <a:endParaRPr lang="en-US" sz="700" dirty="0"/>
          </a:p>
        </p:txBody>
      </p:sp>
      <p:sp>
        <p:nvSpPr>
          <p:cNvPr id="42" name="Text 40"/>
          <p:cNvSpPr/>
          <p:nvPr/>
        </p:nvSpPr>
        <p:spPr>
          <a:xfrm>
            <a:off x="5577840" y="205740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● DEFホールディングス（株）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7132320" y="205740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(4.93%)</a:t>
            </a:r>
            <a:endParaRPr lang="en-US" sz="700" dirty="0"/>
          </a:p>
        </p:txBody>
      </p:sp>
      <p:sp>
        <p:nvSpPr>
          <p:cNvPr id="44" name="Text 42"/>
          <p:cNvSpPr/>
          <p:nvPr/>
        </p:nvSpPr>
        <p:spPr>
          <a:xfrm>
            <a:off x="5577840" y="224028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● </a:t>
            </a:r>
            <a:r>
              <a:rPr lang="en-US" sz="700" dirty="0" err="1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佐藤</a:t>
            </a: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 </a:t>
            </a:r>
            <a:r>
              <a:rPr lang="ja-JP" alt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◎✕</a:t>
            </a:r>
            <a:endParaRPr lang="en-US" sz="700" dirty="0"/>
          </a:p>
        </p:txBody>
      </p:sp>
      <p:sp>
        <p:nvSpPr>
          <p:cNvPr id="45" name="Text 43"/>
          <p:cNvSpPr/>
          <p:nvPr/>
        </p:nvSpPr>
        <p:spPr>
          <a:xfrm>
            <a:off x="7132320" y="224028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(4.21%)</a:t>
            </a:r>
            <a:endParaRPr lang="en-US" sz="700" dirty="0"/>
          </a:p>
        </p:txBody>
      </p:sp>
      <p:sp>
        <p:nvSpPr>
          <p:cNvPr id="46" name="Text 44"/>
          <p:cNvSpPr/>
          <p:nvPr/>
        </p:nvSpPr>
        <p:spPr>
          <a:xfrm>
            <a:off x="5577840" y="242316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● </a:t>
            </a:r>
            <a:r>
              <a:rPr lang="ja-JP" alt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□</a:t>
            </a:r>
            <a:r>
              <a:rPr lang="en-US" sz="700" dirty="0" err="1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投資（株</a:t>
            </a:r>
            <a:r>
              <a:rPr lang="en-US" sz="70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）</a:t>
            </a:r>
            <a:endParaRPr lang="en-US" sz="700" dirty="0"/>
          </a:p>
        </p:txBody>
      </p:sp>
      <p:sp>
        <p:nvSpPr>
          <p:cNvPr id="47" name="Text 45"/>
          <p:cNvSpPr/>
          <p:nvPr/>
        </p:nvSpPr>
        <p:spPr>
          <a:xfrm>
            <a:off x="7132320" y="242316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(1.64%)</a:t>
            </a:r>
            <a:endParaRPr lang="en-US" sz="700" dirty="0"/>
          </a:p>
        </p:txBody>
      </p:sp>
      <p:sp>
        <p:nvSpPr>
          <p:cNvPr id="48" name="Shape 46"/>
          <p:cNvSpPr/>
          <p:nvPr/>
        </p:nvSpPr>
        <p:spPr>
          <a:xfrm>
            <a:off x="5577840" y="2697480"/>
            <a:ext cx="3291840" cy="0"/>
          </a:xfrm>
          <a:prstGeom prst="line">
            <a:avLst/>
          </a:prstGeom>
          <a:noFill/>
          <a:ln w="6350">
            <a:solidFill>
              <a:srgbClr val="C8C8C8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5577840" y="2770632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i="1" dirty="0">
                <a:solidFill>
                  <a:srgbClr val="5B2D8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役 員 数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6858000" y="27706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9名</a:t>
            </a:r>
            <a:endParaRPr lang="en-US" sz="850" dirty="0"/>
          </a:p>
        </p:txBody>
      </p:sp>
      <p:sp>
        <p:nvSpPr>
          <p:cNvPr id="51" name="Shape 49"/>
          <p:cNvSpPr/>
          <p:nvPr/>
        </p:nvSpPr>
        <p:spPr>
          <a:xfrm>
            <a:off x="5577840" y="3044952"/>
            <a:ext cx="3291840" cy="0"/>
          </a:xfrm>
          <a:prstGeom prst="line">
            <a:avLst/>
          </a:prstGeom>
          <a:noFill/>
          <a:ln w="6350">
            <a:solidFill>
              <a:srgbClr val="C8C8C8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5577840" y="3118104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i="1" dirty="0">
                <a:solidFill>
                  <a:srgbClr val="5B2D8E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従業員数</a:t>
            </a:r>
            <a:endParaRPr lang="en-US" sz="850" dirty="0"/>
          </a:p>
        </p:txBody>
      </p:sp>
      <p:sp>
        <p:nvSpPr>
          <p:cNvPr id="53" name="Text 51"/>
          <p:cNvSpPr/>
          <p:nvPr/>
        </p:nvSpPr>
        <p:spPr>
          <a:xfrm>
            <a:off x="6858000" y="3118104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D2D2D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800名（2025年3月31日現在）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55" name="Text 53"/>
          <p:cNvSpPr/>
          <p:nvPr/>
        </p:nvSpPr>
        <p:spPr>
          <a:xfrm>
            <a:off x="59436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©Sample Holdings Inc.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144</Words>
  <Application>Microsoft Office PowerPoint</Application>
  <PresentationFormat>画面に合わせる (16:9)</PresentationFormat>
  <Paragraphs>50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游ゴシック</vt:lpstr>
      <vt:lpstr>Arial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会社紹介 - 補足情報付き</dc:title>
  <dc:subject>PptxGenJS Presentation</dc:subject>
  <dc:creator>Sample Holdings</dc:creator>
  <cp:lastModifiedBy>隆弘 野邊</cp:lastModifiedBy>
  <cp:revision>2</cp:revision>
  <dcterms:created xsi:type="dcterms:W3CDTF">2026-03-21T09:35:41Z</dcterms:created>
  <dcterms:modified xsi:type="dcterms:W3CDTF">2026-03-21T09:43:48Z</dcterms:modified>
</cp:coreProperties>
</file>