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DEBD0"/>
          </a:solidFill>
          <a:ln w="6350">
            <a:solidFill>
              <a:srgbClr val="FDEB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9144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200" b="1">
                <a:solidFill>
                  <a:srgbClr val="FFFFFF"/>
                </a:solidFill>
                <a:latin typeface="Meiryo"/>
              </a:rPr>
              <a:t>⑥ 企業成長マイルストーンテンプレート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0972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 dirty="0">
                <a:solidFill>
                  <a:srgbClr val="F0B27A"/>
                </a:solidFill>
                <a:latin typeface="Meiryo"/>
              </a:rPr>
              <a:t>売上・社員数・拠点数など成長を示す数値データをメインに配置。受賞歴や新規事業も組み込めるIR資料・説明会向き構成</a:t>
            </a:r>
          </a:p>
        </p:txBody>
      </p:sp>
      <p:sp>
        <p:nvSpPr>
          <p:cNvPr id="5" name="Rectangle 4"/>
          <p:cNvSpPr/>
          <p:nvPr/>
        </p:nvSpPr>
        <p:spPr>
          <a:xfrm>
            <a:off x="365760" y="1705356"/>
            <a:ext cx="2103120" cy="4572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 dirty="0">
                <a:solidFill>
                  <a:srgbClr val="FFFFFF"/>
                </a:solidFill>
                <a:latin typeface="Meiryo"/>
              </a:rPr>
              <a:t>創業年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2162556"/>
            <a:ext cx="2103120" cy="2743200"/>
          </a:xfrm>
          <a:prstGeom prst="rect">
            <a:avLst/>
          </a:prstGeom>
          <a:solidFill>
            <a:srgbClr val="B7770D"/>
          </a:solidFill>
          <a:ln w="6350">
            <a:solidFill>
              <a:srgbClr val="B777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65760" y="2345436"/>
            <a:ext cx="2103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000" b="1" i="0" dirty="0">
                <a:solidFill>
                  <a:schemeClr val="bg1"/>
                </a:solidFill>
                <a:latin typeface="Meiryo"/>
              </a:rPr>
              <a:t>1998年</a:t>
            </a:r>
          </a:p>
        </p:txBody>
      </p:sp>
      <p:sp>
        <p:nvSpPr>
          <p:cNvPr id="9" name="Rectangle 8"/>
          <p:cNvSpPr/>
          <p:nvPr/>
        </p:nvSpPr>
        <p:spPr>
          <a:xfrm>
            <a:off x="2697479" y="1705356"/>
            <a:ext cx="2103120" cy="4572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FFFFFF"/>
                </a:solidFill>
                <a:latin typeface="Meiryo"/>
              </a:rPr>
              <a:t>社員数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97479" y="2162556"/>
            <a:ext cx="2103120" cy="2743200"/>
          </a:xfrm>
          <a:prstGeom prst="rect">
            <a:avLst/>
          </a:prstGeom>
          <a:solidFill>
            <a:srgbClr val="B7770D"/>
          </a:solidFill>
          <a:ln w="6350">
            <a:solidFill>
              <a:srgbClr val="B777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697479" y="2345436"/>
            <a:ext cx="2103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000" b="1" i="0" dirty="0">
                <a:solidFill>
                  <a:schemeClr val="bg1"/>
                </a:solidFill>
                <a:latin typeface="Meiryo"/>
              </a:rPr>
              <a:t>350名</a:t>
            </a:r>
            <a:endParaRPr sz="30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029200" y="1705356"/>
            <a:ext cx="2103120" cy="4572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FFFFFF"/>
                </a:solidFill>
                <a:latin typeface="Meiryo"/>
              </a:rPr>
              <a:t>売上規模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2162556"/>
            <a:ext cx="2103120" cy="2743200"/>
          </a:xfrm>
          <a:prstGeom prst="rect">
            <a:avLst/>
          </a:prstGeom>
          <a:solidFill>
            <a:srgbClr val="B7770D"/>
          </a:solidFill>
          <a:ln w="6350">
            <a:solidFill>
              <a:srgbClr val="B777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029200" y="2345436"/>
            <a:ext cx="2103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000" b="1" dirty="0">
                <a:solidFill>
                  <a:schemeClr val="bg1"/>
                </a:solidFill>
                <a:latin typeface="Meiryo"/>
              </a:rPr>
              <a:t>28億円</a:t>
            </a:r>
            <a:endParaRPr sz="30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360919" y="1705356"/>
            <a:ext cx="2103120" cy="4572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FFFFFF"/>
                </a:solidFill>
                <a:latin typeface="Meiryo"/>
              </a:rPr>
              <a:t>拠点数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360919" y="2162556"/>
            <a:ext cx="2103120" cy="2743200"/>
          </a:xfrm>
          <a:prstGeom prst="rect">
            <a:avLst/>
          </a:prstGeom>
          <a:solidFill>
            <a:srgbClr val="B7770D"/>
          </a:solidFill>
          <a:ln w="6350">
            <a:solidFill>
              <a:srgbClr val="B777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386315" y="2281795"/>
            <a:ext cx="2103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Meiryo"/>
              </a:rPr>
              <a:t>国内</a:t>
            </a:r>
            <a:r>
              <a:rPr lang="en-US" altLang="ja-JP" sz="2400" b="1" dirty="0">
                <a:solidFill>
                  <a:schemeClr val="bg1"/>
                </a:solidFill>
                <a:latin typeface="Meiryo"/>
              </a:rPr>
              <a:t>6拠点</a:t>
            </a:r>
            <a:endParaRPr sz="24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692640" y="1705356"/>
            <a:ext cx="2103120" cy="457200"/>
          </a:xfrm>
          <a:prstGeom prst="rect">
            <a:avLst/>
          </a:prstGeom>
          <a:solidFill>
            <a:srgbClr val="6B3010"/>
          </a:solidFill>
          <a:ln w="6350">
            <a:solidFill>
              <a:srgbClr val="6B301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b="1">
                <a:solidFill>
                  <a:srgbClr val="FFFFFF"/>
                </a:solidFill>
                <a:latin typeface="Meiryo"/>
              </a:rPr>
              <a:t>顧客数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9692640" y="2162556"/>
            <a:ext cx="2103120" cy="2743200"/>
          </a:xfrm>
          <a:prstGeom prst="rect">
            <a:avLst/>
          </a:prstGeom>
          <a:solidFill>
            <a:srgbClr val="B7770D"/>
          </a:solidFill>
          <a:ln w="6350">
            <a:solidFill>
              <a:srgbClr val="B7770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692640" y="2345436"/>
            <a:ext cx="2103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3000" b="1" dirty="0">
                <a:solidFill>
                  <a:schemeClr val="bg1"/>
                </a:solidFill>
                <a:latin typeface="Meiryo"/>
              </a:rPr>
              <a:t>2,500社</a:t>
            </a:r>
            <a:endParaRPr sz="30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5760" y="5180076"/>
            <a:ext cx="11430000" cy="457200"/>
          </a:xfrm>
          <a:prstGeom prst="rect">
            <a:avLst/>
          </a:prstGeom>
          <a:solidFill>
            <a:srgbClr val="FDEBD0"/>
          </a:solidFill>
          <a:ln w="6350">
            <a:solidFill>
              <a:srgbClr val="FDEB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548640" y="5225796"/>
            <a:ext cx="11064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 dirty="0">
                <a:solidFill>
                  <a:srgbClr val="B7770D"/>
                </a:solidFill>
                <a:latin typeface="Meiryo"/>
              </a:rPr>
              <a:t>【1998年】創業 ─── 【2004年】大阪支社開設 ─── 【2022年】上場 ─── 【2025年】海外展開 ─── 【現在】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FDEBD0"/>
          </a:solidFill>
          <a:ln w="6350">
            <a:solidFill>
              <a:srgbClr val="FDEB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274320" y="6510528"/>
            <a:ext cx="11430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 dirty="0">
                <a:solidFill>
                  <a:srgbClr val="B7770D"/>
                </a:solidFill>
                <a:latin typeface="Meiryo"/>
              </a:rPr>
              <a:t>株式会社テックグリーン 企業成長マイルストーン（1998年創業）</a:t>
            </a:r>
          </a:p>
        </p:txBody>
      </p:sp>
      <p:sp>
        <p:nvSpPr>
          <p:cNvPr id="29" name="TextBox 18">
            <a:extLst>
              <a:ext uri="{FF2B5EF4-FFF2-40B4-BE49-F238E27FC236}">
                <a16:creationId xmlns:a16="http://schemas.microsoft.com/office/drawing/2014/main" id="{1DA0C581-C91F-02B4-02EB-BD5B0C5B175D}"/>
              </a:ext>
            </a:extLst>
          </p:cNvPr>
          <p:cNvSpPr txBox="1"/>
          <p:nvPr/>
        </p:nvSpPr>
        <p:spPr>
          <a:xfrm>
            <a:off x="7373617" y="3566495"/>
            <a:ext cx="2103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2400" b="1" i="0" dirty="0">
                <a:solidFill>
                  <a:schemeClr val="bg1"/>
                </a:solidFill>
                <a:latin typeface="Meiryo"/>
              </a:rPr>
              <a:t>海外</a:t>
            </a:r>
            <a:r>
              <a:rPr lang="en-US" altLang="ja-JP" sz="2400" b="1" dirty="0">
                <a:solidFill>
                  <a:schemeClr val="bg1"/>
                </a:solidFill>
                <a:latin typeface="Meiryo"/>
              </a:rPr>
              <a:t>1拠点</a:t>
            </a:r>
            <a:endParaRPr sz="24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FA22FF5F-07DF-4ED6-1EF1-F6C0B29A6272}"/>
              </a:ext>
            </a:extLst>
          </p:cNvPr>
          <p:cNvSpPr txBox="1"/>
          <p:nvPr/>
        </p:nvSpPr>
        <p:spPr>
          <a:xfrm>
            <a:off x="365760" y="284195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1998年4月1日、東京都渋谷区にて設立。Webサイト制作事業として創業し、現在はDXコンサルティング・クラウドサービス事業を展開。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4CF0F77E-32F9-6338-E239-F6B3D07D930B}"/>
              </a:ext>
            </a:extLst>
          </p:cNvPr>
          <p:cNvSpPr txBox="1"/>
          <p:nvPr/>
        </p:nvSpPr>
        <p:spPr>
          <a:xfrm>
            <a:off x="2697479" y="284195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創業時3名→2013年200名→2025年350名（グループ3社合計）。エンジニア・コンサルタント職を中心に毎年採用を継続中。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7B9D6F60-A691-2C6C-3B5B-48CF41B415B1}"/>
              </a:ext>
            </a:extLst>
          </p:cNvPr>
          <p:cNvSpPr txBox="1"/>
          <p:nvPr/>
        </p:nvSpPr>
        <p:spPr>
          <a:xfrm>
            <a:off x="5041898" y="284195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2013年時点5億円→2019年時点15億円→2025年時点28億円（対前年比+12%）。GreenCloudのSaaS売上比率が全体の45%を占める。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D68EAA57-FA28-786F-B4FD-DE31D1D008C6}"/>
              </a:ext>
            </a:extLst>
          </p:cNvPr>
          <p:cNvSpPr txBox="1"/>
          <p:nvPr/>
        </p:nvSpPr>
        <p:spPr>
          <a:xfrm>
            <a:off x="7360919" y="284195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東京本社・大阪・名古屋・福岡・仙台・広島の国内6拠点体制（2025年現在）。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24" name="TextBox 6">
            <a:extLst>
              <a:ext uri="{FF2B5EF4-FFF2-40B4-BE49-F238E27FC236}">
                <a16:creationId xmlns:a16="http://schemas.microsoft.com/office/drawing/2014/main" id="{62E05B12-5B18-0B32-889D-F52595F5EAFC}"/>
              </a:ext>
            </a:extLst>
          </p:cNvPr>
          <p:cNvSpPr txBox="1"/>
          <p:nvPr/>
        </p:nvSpPr>
        <p:spPr>
          <a:xfrm>
            <a:off x="9692638" y="2841958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GreenCloud導入企業2,500社（2025年3月末時点）。製造業・医療機関・小売業を中心に大手企業への導入が拡大中。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  <p:sp>
        <p:nvSpPr>
          <p:cNvPr id="30" name="TextBox 6">
            <a:extLst>
              <a:ext uri="{FF2B5EF4-FFF2-40B4-BE49-F238E27FC236}">
                <a16:creationId xmlns:a16="http://schemas.microsoft.com/office/drawing/2014/main" id="{B98BDB33-0C09-3761-D3DD-6472B9132FBF}"/>
              </a:ext>
            </a:extLst>
          </p:cNvPr>
          <p:cNvSpPr txBox="1"/>
          <p:nvPr/>
        </p:nvSpPr>
        <p:spPr>
          <a:xfrm>
            <a:off x="7360919" y="4001735"/>
            <a:ext cx="2103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"/>
              </a:rPr>
              <a:t>2025年1月、シンガポール拠点を開設。東南アジア展開の拠点として位置付け、現地パートナーとの協業を推進中。</a:t>
            </a:r>
            <a:endParaRPr sz="1200" b="1" i="0" dirty="0">
              <a:solidFill>
                <a:schemeClr val="bg1"/>
              </a:solidFill>
              <a:latin typeface="Meiry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77</Words>
  <Application>Microsoft Office PowerPoint</Application>
  <PresentationFormat>ユーザー設定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隆弘 野邊</cp:lastModifiedBy>
  <cp:revision>4</cp:revision>
  <dcterms:created xsi:type="dcterms:W3CDTF">2013-01-27T09:14:16Z</dcterms:created>
  <dcterms:modified xsi:type="dcterms:W3CDTF">2026-07-31T12:45:50Z</dcterms:modified>
  <cp:category/>
</cp:coreProperties>
</file>