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4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910" autoAdjust="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88825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spc="2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 algn="ctr">
              <a:buNone/>
              <a:defRPr sz="17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799"/>
            </a:lvl4pPr>
            <a:lvl5pPr marL="1828251" indent="0" algn="ctr">
              <a:buNone/>
              <a:defRPr sz="1799"/>
            </a:lvl5pPr>
            <a:lvl6pPr marL="2285314" indent="0" algn="ctr">
              <a:buNone/>
              <a:defRPr sz="1799"/>
            </a:lvl6pPr>
            <a:lvl7pPr marL="2742377" indent="0" algn="ctr">
              <a:buNone/>
              <a:defRPr sz="1799"/>
            </a:lvl7pPr>
            <a:lvl8pPr marL="3199440" indent="0" algn="ctr">
              <a:buNone/>
              <a:defRPr sz="1799"/>
            </a:lvl8pPr>
            <a:lvl9pPr marL="3656503" indent="0" algn="ctr">
              <a:buNone/>
              <a:defRPr sz="179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8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4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762000"/>
            <a:ext cx="2628215" cy="5410200"/>
          </a:xfrm>
        </p:spPr>
        <p:txBody>
          <a:bodyPr vert="eaVert" lIns="45720" tIns="91440" rIns="45720" bIns="91440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343" y="762000"/>
            <a:ext cx="7579926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5781" y="59382"/>
            <a:ext cx="0" cy="91416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24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2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88825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b="0" spc="2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6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3860" y="2286000"/>
            <a:ext cx="4753642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7760" y="2286000"/>
            <a:ext cx="4753642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75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1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99" b="0" cap="none" baseline="0">
                <a:solidFill>
                  <a:schemeClr val="accent1"/>
                </a:solidFill>
                <a:latin typeface="+mn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861" y="2967788"/>
            <a:ext cx="4753642" cy="33415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8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9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marL="0" lvl="0" indent="0" algn="l" defTabSz="914126" rtl="0" eaLnBrk="1" latinLnBrk="0" hangingPunct="1">
              <a:lnSpc>
                <a:spcPct val="90000"/>
              </a:lnSpc>
              <a:spcBef>
                <a:spcPts val="1799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8" y="2967788"/>
            <a:ext cx="4753642" cy="33415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18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0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3861" y="471509"/>
            <a:ext cx="4387977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2" y="822960"/>
            <a:ext cx="5676945" cy="518464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3861" y="2257506"/>
            <a:ext cx="4387977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2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8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spc="2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5778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8357" y="4960138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22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2" y="2286000"/>
            <a:ext cx="971754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863" y="6470704"/>
            <a:ext cx="215358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1671" y="6470704"/>
            <a:ext cx="589992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4511" y="6470704"/>
            <a:ext cx="97341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1802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66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126" rtl="0" eaLnBrk="1" latinLnBrk="0" hangingPunct="1">
        <a:lnSpc>
          <a:spcPct val="80000"/>
        </a:lnSpc>
        <a:spcBef>
          <a:spcPct val="0"/>
        </a:spcBef>
        <a:buNone/>
        <a:defRPr kumimoji="1" sz="4999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13" indent="-91413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kumimoji="1"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26509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447922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182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00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12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38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578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04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3FC"/>
          </a:solidFill>
          <a:ln w="6350">
            <a:solidFill>
              <a:srgbClr val="FDFD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3D0D6B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Meiryo"/>
              </a:rPr>
              <a:t>④ 創業ストーリーテンプレート（階段・ステップ型）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chemeClr val="bg1"/>
                </a:solidFill>
                <a:latin typeface="Meiryo"/>
              </a:rPr>
              <a:t>出来事を階段状に積み上げ「一段ずつ成長」を視覚化。創業背景・企業理念・初期の出来事を各ステップに配置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4868779"/>
            <a:ext cx="2011680" cy="1532021"/>
          </a:xfrm>
          <a:prstGeom prst="rect">
            <a:avLst/>
          </a:prstGeom>
          <a:solidFill>
            <a:srgbClr val="FFFF00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【1998年】</a:t>
            </a:r>
            <a:r>
              <a:rPr lang="ja-JP" altLang="en-US" sz="1200" b="0" dirty="0">
                <a:solidFill>
                  <a:srgbClr val="3D0D6B"/>
                </a:solidFill>
                <a:latin typeface="Meiryo"/>
              </a:rPr>
              <a:t>　</a:t>
            </a:r>
            <a:r>
              <a:rPr sz="1200" b="0" dirty="0">
                <a:solidFill>
                  <a:srgbClr val="3D0D6B"/>
                </a:solidFill>
                <a:latin typeface="Meiryo"/>
              </a:rPr>
              <a:t>創業</a:t>
            </a:r>
            <a:endParaRPr lang="en-US" sz="1200" b="0" dirty="0">
              <a:solidFill>
                <a:srgbClr val="3D0D6B"/>
              </a:solidFill>
              <a:latin typeface="Meiryo"/>
            </a:endParaRPr>
          </a:p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
「デジタルの力で中小企業を支援する」という理念のもと渋谷区で設立</a:t>
            </a:r>
            <a:endParaRPr lang="en-US" sz="1200" b="0" dirty="0">
              <a:solidFill>
                <a:srgbClr val="3D0D6B"/>
              </a:solidFill>
              <a:latin typeface="Meiryo"/>
            </a:endParaRPr>
          </a:p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資本金500万円</a:t>
            </a:r>
            <a:endParaRPr lang="en-US" sz="1200" b="0" dirty="0">
              <a:solidFill>
                <a:srgbClr val="3D0D6B"/>
              </a:solidFill>
              <a:latin typeface="Meiryo"/>
            </a:endParaRPr>
          </a:p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従業員3名でスタート。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2651760" y="4206240"/>
            <a:ext cx="2011680" cy="2194560"/>
          </a:xfrm>
          <a:prstGeom prst="rect">
            <a:avLst/>
          </a:prstGeom>
          <a:solidFill>
            <a:srgbClr val="92D050"/>
          </a:solidFill>
          <a:ln w="6350"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【2001年】</a:t>
            </a:r>
            <a:endParaRPr lang="en-US" sz="1200" b="0" dirty="0">
              <a:solidFill>
                <a:srgbClr val="3D0D6B"/>
              </a:solidFill>
              <a:latin typeface="Meiryo"/>
            </a:endParaRPr>
          </a:p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
初期事業</a:t>
            </a:r>
            <a:endParaRPr lang="en-US" sz="1200" b="0" dirty="0">
              <a:solidFill>
                <a:srgbClr val="3D0D6B"/>
              </a:solidFill>
              <a:latin typeface="Meiryo"/>
            </a:endParaRPr>
          </a:p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
自社CMS「GreenCMS」をリリース</a:t>
            </a:r>
            <a:endParaRPr lang="en-US" sz="1200" b="0" dirty="0">
              <a:solidFill>
                <a:srgbClr val="3D0D6B"/>
              </a:solidFill>
              <a:latin typeface="Meiryo"/>
            </a:endParaRPr>
          </a:p>
          <a:p>
            <a:pPr algn="ctr"/>
            <a:r>
              <a:rPr sz="1200" b="0" dirty="0">
                <a:solidFill>
                  <a:srgbClr val="3D0D6B"/>
                </a:solidFill>
                <a:latin typeface="Meiryo"/>
              </a:rPr>
              <a:t>法人向けWeb制作の導入企業が50社を突破</a:t>
            </a:r>
          </a:p>
        </p:txBody>
      </p:sp>
      <p:sp>
        <p:nvSpPr>
          <p:cNvPr id="7" name="Rectangle 6"/>
          <p:cNvSpPr/>
          <p:nvPr/>
        </p:nvSpPr>
        <p:spPr>
          <a:xfrm>
            <a:off x="4937760" y="3108960"/>
            <a:ext cx="2011680" cy="3291840"/>
          </a:xfrm>
          <a:prstGeom prst="rect">
            <a:avLst/>
          </a:prstGeom>
          <a:solidFill>
            <a:srgbClr val="00B0F0"/>
          </a:solidFill>
          <a:ln w="6350">
            <a:solidFill>
              <a:srgbClr val="A569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【2013年】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
成長期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
創業15周年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大阪・名古屋・福岡に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拠点を拡大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年商20億円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従業員200名を達成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3760" y="2150532"/>
            <a:ext cx="2011680" cy="4250267"/>
          </a:xfrm>
          <a:prstGeom prst="rect">
            <a:avLst/>
          </a:prstGeom>
          <a:solidFill>
            <a:srgbClr val="FFC000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【2022年】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
飛躍期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
東証グロース市場に上場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DXコンサルティング事業が製造業・医療機関から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高い評価を受ける。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9509760" y="1069848"/>
            <a:ext cx="2011680" cy="5330952"/>
          </a:xfrm>
          <a:prstGeom prst="rect">
            <a:avLst/>
          </a:prstGeom>
          <a:solidFill>
            <a:srgbClr val="7030A0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【2025年】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
シンガポール拠点を開設し東南アジア市場へ本格展開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従業員350名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累計導入企業</a:t>
            </a:r>
            <a:endParaRPr lang="en-US" sz="1200" b="1" dirty="0">
              <a:solidFill>
                <a:srgbClr val="FFFFFF"/>
              </a:solidFill>
              <a:latin typeface="Meiryo"/>
            </a:endParaRP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"/>
              </a:rPr>
              <a:t>2,500社以上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F4ECF7"/>
          </a:solidFill>
          <a:ln w="6350"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D3C98"/>
                </a:solidFill>
                <a:latin typeface="Meiryo"/>
              </a:rPr>
              <a:t>株式会社テックグリーン 創業ストーリー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ンテグラル">
  <a:themeElements>
    <a:clrScheme name="インテグラル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インテグラル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インテグラル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103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Tw Cen MT</vt:lpstr>
      <vt:lpstr>Tw Cen MT Condensed</vt:lpstr>
      <vt:lpstr>Wingdings 3</vt:lpstr>
      <vt:lpstr>インテグラル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3</cp:revision>
  <dcterms:created xsi:type="dcterms:W3CDTF">2013-01-27T09:14:16Z</dcterms:created>
  <dcterms:modified xsi:type="dcterms:W3CDTF">2026-07-31T12:33:09Z</dcterms:modified>
  <cp:category/>
</cp:coreProperties>
</file>