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01" autoAdjust="0"/>
  </p:normalViewPr>
  <p:slideViewPr>
    <p:cSldViewPr snapToGrid="0" snapToObjects="1">
      <p:cViewPr varScale="1">
        <p:scale>
          <a:sx n="95" d="100"/>
          <a:sy n="95" d="100"/>
        </p:scale>
        <p:origin x="17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27432"/>
            <a:ext cx="12188952" cy="6858000"/>
          </a:xfrm>
          <a:prstGeom prst="rect">
            <a:avLst/>
          </a:prstGeom>
          <a:solidFill>
            <a:srgbClr val="FDEDEC"/>
          </a:solidFill>
          <a:ln w="6350">
            <a:solidFill>
              <a:srgbClr val="FDED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E74C3C"/>
          </a:solidFill>
          <a:ln w="6350">
            <a:solidFill>
              <a:srgbClr val="E74C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 dirty="0">
                <a:solidFill>
                  <a:srgbClr val="FFFFFF"/>
                </a:solidFill>
                <a:latin typeface="Meiryo"/>
              </a:rPr>
              <a:t>③ 会社沿革テンプレート（曲線型）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26080" y="658368"/>
            <a:ext cx="61264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 dirty="0">
                <a:solidFill>
                  <a:srgbClr val="FDEDEC"/>
                </a:solidFill>
                <a:latin typeface="Meiryo"/>
              </a:rPr>
              <a:t>曲線・ウェーブで繋ぐことで成長の連続性と躍動感を表現。採用・周年記念資料との相性が良い構成</a:t>
            </a:r>
          </a:p>
        </p:txBody>
      </p:sp>
      <p:sp>
        <p:nvSpPr>
          <p:cNvPr id="5" name="Oval 4"/>
          <p:cNvSpPr/>
          <p:nvPr/>
        </p:nvSpPr>
        <p:spPr>
          <a:xfrm>
            <a:off x="457199" y="1803400"/>
            <a:ext cx="1972733" cy="1967653"/>
          </a:xfrm>
          <a:prstGeom prst="ellipse">
            <a:avLst/>
          </a:prstGeom>
          <a:solidFill>
            <a:srgbClr val="6B1010"/>
          </a:solidFill>
          <a:ln>
            <a:solidFill>
              <a:srgbClr val="6B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t" anchorCtr="0"/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Meiryo"/>
              </a:rPr>
              <a:t>【1998年】
創業</a:t>
            </a:r>
          </a:p>
        </p:txBody>
      </p:sp>
      <p:sp>
        <p:nvSpPr>
          <p:cNvPr id="7" name="Oval 6"/>
          <p:cNvSpPr/>
          <p:nvPr/>
        </p:nvSpPr>
        <p:spPr>
          <a:xfrm>
            <a:off x="2743199" y="3906520"/>
            <a:ext cx="1972733" cy="1967653"/>
          </a:xfrm>
          <a:prstGeom prst="ellipse">
            <a:avLst/>
          </a:prstGeom>
          <a:solidFill>
            <a:srgbClr val="A93226"/>
          </a:solidFill>
          <a:ln>
            <a:solidFill>
              <a:srgbClr val="A932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t" anchorCtr="0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【2004年】
拠点開設</a:t>
            </a:r>
          </a:p>
        </p:txBody>
      </p:sp>
      <p:sp>
        <p:nvSpPr>
          <p:cNvPr id="9" name="Oval 8"/>
          <p:cNvSpPr/>
          <p:nvPr/>
        </p:nvSpPr>
        <p:spPr>
          <a:xfrm>
            <a:off x="5029199" y="1803400"/>
            <a:ext cx="1972733" cy="1967653"/>
          </a:xfrm>
          <a:prstGeom prst="ellipse">
            <a:avLst/>
          </a:prstGeom>
          <a:solidFill>
            <a:srgbClr val="E74C3C"/>
          </a:solidFill>
          <a:ln>
            <a:solidFill>
              <a:srgbClr val="E74C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t" anchorCtr="0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【2013年】
15周年達成</a:t>
            </a:r>
          </a:p>
        </p:txBody>
      </p:sp>
      <p:sp>
        <p:nvSpPr>
          <p:cNvPr id="11" name="Oval 10"/>
          <p:cNvSpPr/>
          <p:nvPr/>
        </p:nvSpPr>
        <p:spPr>
          <a:xfrm>
            <a:off x="7315199" y="3906520"/>
            <a:ext cx="1972733" cy="1967653"/>
          </a:xfrm>
          <a:prstGeom prst="ellipse">
            <a:avLst/>
          </a:prstGeom>
          <a:solidFill>
            <a:srgbClr val="F39C12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t" anchorCtr="0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【2022年】
東証上場</a:t>
            </a:r>
          </a:p>
        </p:txBody>
      </p:sp>
      <p:sp>
        <p:nvSpPr>
          <p:cNvPr id="13" name="Oval 12"/>
          <p:cNvSpPr/>
          <p:nvPr/>
        </p:nvSpPr>
        <p:spPr>
          <a:xfrm>
            <a:off x="9601199" y="1803400"/>
            <a:ext cx="1972733" cy="1967653"/>
          </a:xfrm>
          <a:prstGeom prst="ellipse">
            <a:avLst/>
          </a:prstGeom>
          <a:solidFill>
            <a:srgbClr val="8E24AA"/>
          </a:solidFill>
          <a:ln>
            <a:solidFill>
              <a:srgbClr val="8E24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t" anchorCtr="0"/>
          <a:lstStyle/>
          <a:p>
            <a:pPr algn="ctr"/>
            <a:r>
              <a:rPr sz="1400" b="1">
                <a:solidFill>
                  <a:srgbClr val="FFFFFF"/>
                </a:solidFill>
                <a:latin typeface="Meiryo"/>
              </a:rPr>
              <a:t>【2025年】
海外展開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FDEDEC"/>
          </a:solidFill>
          <a:ln w="6350">
            <a:solidFill>
              <a:srgbClr val="FDED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74320" y="651052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93226"/>
                </a:solidFill>
                <a:latin typeface="Meiryo"/>
              </a:rPr>
              <a:t>株式会社テックグリーン 創業から現在までの成長軌跡</a:t>
            </a:r>
          </a:p>
        </p:txBody>
      </p:sp>
      <p:sp>
        <p:nvSpPr>
          <p:cNvPr id="16" name="矢印: 右 15">
            <a:extLst>
              <a:ext uri="{FF2B5EF4-FFF2-40B4-BE49-F238E27FC236}">
                <a16:creationId xmlns:a16="http://schemas.microsoft.com/office/drawing/2014/main" id="{3CCEA396-2B8A-39F5-958F-D4D576B853C5}"/>
              </a:ext>
            </a:extLst>
          </p:cNvPr>
          <p:cNvSpPr/>
          <p:nvPr/>
        </p:nvSpPr>
        <p:spPr>
          <a:xfrm rot="2758701">
            <a:off x="2170213" y="3671973"/>
            <a:ext cx="837342" cy="472158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矢印: 右 16">
            <a:extLst>
              <a:ext uri="{FF2B5EF4-FFF2-40B4-BE49-F238E27FC236}">
                <a16:creationId xmlns:a16="http://schemas.microsoft.com/office/drawing/2014/main" id="{D877BB28-4F12-1F1B-4F7A-DCEE8D51E63E}"/>
              </a:ext>
            </a:extLst>
          </p:cNvPr>
          <p:cNvSpPr/>
          <p:nvPr/>
        </p:nvSpPr>
        <p:spPr>
          <a:xfrm rot="19021124">
            <a:off x="4470577" y="3624347"/>
            <a:ext cx="823646" cy="43204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矢印: 右 18">
            <a:extLst>
              <a:ext uri="{FF2B5EF4-FFF2-40B4-BE49-F238E27FC236}">
                <a16:creationId xmlns:a16="http://schemas.microsoft.com/office/drawing/2014/main" id="{E50458E3-9CF2-C011-7276-D096CB63017A}"/>
              </a:ext>
            </a:extLst>
          </p:cNvPr>
          <p:cNvSpPr/>
          <p:nvPr/>
        </p:nvSpPr>
        <p:spPr>
          <a:xfrm rot="2758701">
            <a:off x="6757244" y="3671973"/>
            <a:ext cx="837342" cy="472158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矢印: 右 19">
            <a:extLst>
              <a:ext uri="{FF2B5EF4-FFF2-40B4-BE49-F238E27FC236}">
                <a16:creationId xmlns:a16="http://schemas.microsoft.com/office/drawing/2014/main" id="{C3522627-F389-3458-7F6F-26CCCDCE9FA2}"/>
              </a:ext>
            </a:extLst>
          </p:cNvPr>
          <p:cNvSpPr/>
          <p:nvPr/>
        </p:nvSpPr>
        <p:spPr>
          <a:xfrm rot="19021124">
            <a:off x="9057608" y="3624347"/>
            <a:ext cx="823646" cy="432041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7FD735FC-766F-CB9C-8250-C12A372EBBE9}"/>
              </a:ext>
            </a:extLst>
          </p:cNvPr>
          <p:cNvSpPr txBox="1"/>
          <p:nvPr/>
        </p:nvSpPr>
        <p:spPr>
          <a:xfrm>
            <a:off x="666326" y="2660389"/>
            <a:ext cx="15635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1000" b="0" i="0" dirty="0">
                <a:solidFill>
                  <a:srgbClr val="FDEDEC"/>
                </a:solidFill>
                <a:latin typeface="Meiryo"/>
              </a:rPr>
              <a:t>東京都渋谷区にてWebサイト制作事業として設立。資本金500万円・従業員3名でスタート。</a:t>
            </a:r>
            <a:endParaRPr sz="1000" b="0" i="0" dirty="0">
              <a:solidFill>
                <a:srgbClr val="FDEDEC"/>
              </a:solidFill>
              <a:latin typeface="Meiryo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34BEBF6C-FBF1-0819-1B96-7C80C6229AE5}"/>
              </a:ext>
            </a:extLst>
          </p:cNvPr>
          <p:cNvSpPr txBox="1"/>
          <p:nvPr/>
        </p:nvSpPr>
        <p:spPr>
          <a:xfrm>
            <a:off x="5207556" y="2660389"/>
            <a:ext cx="15635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1000" b="0" i="0" dirty="0">
                <a:solidFill>
                  <a:srgbClr val="FDEDEC"/>
                </a:solidFill>
                <a:latin typeface="Meiryo"/>
              </a:rPr>
              <a:t>大阪支社を開設し西日本エリアへ本格展開。全国展開の足がかりを確立し、従業員50名を達成。</a:t>
            </a:r>
            <a:endParaRPr sz="1000" b="0" i="0" dirty="0">
              <a:solidFill>
                <a:srgbClr val="FDEDEC"/>
              </a:solidFill>
              <a:latin typeface="Meiryo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C5746986-934C-31DC-1C4D-7C79BF672187}"/>
              </a:ext>
            </a:extLst>
          </p:cNvPr>
          <p:cNvSpPr txBox="1"/>
          <p:nvPr/>
        </p:nvSpPr>
        <p:spPr>
          <a:xfrm>
            <a:off x="9805801" y="2660389"/>
            <a:ext cx="15635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1000" b="0" i="0" dirty="0">
                <a:solidFill>
                  <a:srgbClr val="FDEDEC"/>
                </a:solidFill>
                <a:latin typeface="Meiryo"/>
              </a:rPr>
              <a:t>創業15周年。年商20億円・従業員200名突破。GreenCloud有料会員が1万社を突破し日本マーケティング大賞を受賞。</a:t>
            </a:r>
            <a:endParaRPr sz="1000" b="0" i="0" dirty="0">
              <a:solidFill>
                <a:srgbClr val="FDEDEC"/>
              </a:solidFill>
              <a:latin typeface="Meiryo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4AE719F0-DCEB-C058-BF0F-3530988B3212}"/>
              </a:ext>
            </a:extLst>
          </p:cNvPr>
          <p:cNvSpPr txBox="1"/>
          <p:nvPr/>
        </p:nvSpPr>
        <p:spPr>
          <a:xfrm>
            <a:off x="2947801" y="4786383"/>
            <a:ext cx="15635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1000" b="0" i="0" dirty="0">
                <a:solidFill>
                  <a:srgbClr val="FDEDEC"/>
                </a:solidFill>
                <a:latin typeface="Meiryo"/>
              </a:rPr>
              <a:t>東証グロース市場に上場。DXコンサルティング事業が製造業・医療機関から高い評価を受け本格稼働。</a:t>
            </a:r>
            <a:endParaRPr sz="1000" b="0" i="0" dirty="0">
              <a:solidFill>
                <a:srgbClr val="FDEDEC"/>
              </a:solidFill>
              <a:latin typeface="Meiryo"/>
            </a:endParaRPr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07FD906E-E1DE-920C-7E04-A287F6A36D70}"/>
              </a:ext>
            </a:extLst>
          </p:cNvPr>
          <p:cNvSpPr txBox="1"/>
          <p:nvPr/>
        </p:nvSpPr>
        <p:spPr>
          <a:xfrm>
            <a:off x="7519801" y="4786383"/>
            <a:ext cx="15635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1000" b="0" i="0" dirty="0">
                <a:solidFill>
                  <a:srgbClr val="FDEDEC"/>
                </a:solidFill>
                <a:latin typeface="Meiryo"/>
              </a:rPr>
              <a:t>シンガポール拠点を開設し東南アジア市場へ本格参入。GreenCloud海外版（英語）もリリース。従業員350名達成。</a:t>
            </a:r>
            <a:endParaRPr sz="1000" b="0" i="0" dirty="0">
              <a:solidFill>
                <a:srgbClr val="FDEDEC"/>
              </a:solidFill>
              <a:latin typeface="Meiry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55</Words>
  <Application>Microsoft Office PowerPoint</Application>
  <PresentationFormat>ユーザー設定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3</cp:revision>
  <dcterms:created xsi:type="dcterms:W3CDTF">2013-01-27T09:14:16Z</dcterms:created>
  <dcterms:modified xsi:type="dcterms:W3CDTF">2026-07-31T12:43:59Z</dcterms:modified>
  <cp:category/>
</cp:coreProperties>
</file>