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CA55D-77C0-4505-8FBB-C373708DDAFF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87992-F91D-43C6-BABD-FBCBA4CFBA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859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787992-F91D-43C6-BABD-FBCBA4CFBAD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753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D5F5E3"/>
          </a:solidFill>
          <a:ln w="6350">
            <a:solidFill>
              <a:srgbClr val="D5F5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1A5C38"/>
          </a:solidFill>
          <a:ln w="6350">
            <a:solidFill>
              <a:srgbClr val="1A5C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Meiryo"/>
              </a:rPr>
              <a:t>② 会社沿革テンプレート（縦型）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9433" y="658368"/>
            <a:ext cx="49597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 dirty="0">
                <a:solidFill>
                  <a:srgbClr val="A9DFBF"/>
                </a:solidFill>
                <a:latin typeface="Meiryo"/>
              </a:rPr>
              <a:t>年代を縦方向に配置。縦スクロールで閲覧するデジタル資料や印刷物に合った構成</a:t>
            </a:r>
          </a:p>
        </p:txBody>
      </p:sp>
      <p:sp>
        <p:nvSpPr>
          <p:cNvPr id="5" name="Rectangle 4"/>
          <p:cNvSpPr/>
          <p:nvPr/>
        </p:nvSpPr>
        <p:spPr>
          <a:xfrm>
            <a:off x="2542032" y="1080353"/>
            <a:ext cx="36576" cy="5394960"/>
          </a:xfrm>
          <a:prstGeom prst="rect">
            <a:avLst/>
          </a:prstGeom>
          <a:solidFill>
            <a:srgbClr val="27AE60"/>
          </a:solidFill>
          <a:ln w="6350">
            <a:solidFill>
              <a:srgbClr val="27A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2423160" y="1456621"/>
            <a:ext cx="274320" cy="2743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" y="1383469"/>
            <a:ext cx="2011680" cy="365760"/>
          </a:xfrm>
          <a:prstGeom prst="rect">
            <a:avLst/>
          </a:prstGeom>
          <a:solidFill>
            <a:srgbClr val="1E8449"/>
          </a:solidFill>
          <a:ln w="6350">
            <a:solidFill>
              <a:srgbClr val="1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Meiryo"/>
              </a:rPr>
              <a:t>【1998年】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8920" y="1502004"/>
            <a:ext cx="22189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創業</a:t>
            </a:r>
          </a:p>
        </p:txBody>
      </p:sp>
      <p:sp>
        <p:nvSpPr>
          <p:cNvPr id="9" name="Oval 8"/>
          <p:cNvSpPr/>
          <p:nvPr/>
        </p:nvSpPr>
        <p:spPr>
          <a:xfrm>
            <a:off x="2423160" y="2325301"/>
            <a:ext cx="274320" cy="2743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74320" y="2252149"/>
            <a:ext cx="2011680" cy="365760"/>
          </a:xfrm>
          <a:prstGeom prst="rect">
            <a:avLst/>
          </a:prstGeom>
          <a:solidFill>
            <a:srgbClr val="1E8449"/>
          </a:solidFill>
          <a:ln w="6350">
            <a:solidFill>
              <a:srgbClr val="1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Meiryo"/>
              </a:rPr>
              <a:t>【2004年】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88920" y="2370684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大阪支社開設</a:t>
            </a:r>
          </a:p>
        </p:txBody>
      </p:sp>
      <p:sp>
        <p:nvSpPr>
          <p:cNvPr id="12" name="Oval 11"/>
          <p:cNvSpPr/>
          <p:nvPr/>
        </p:nvSpPr>
        <p:spPr>
          <a:xfrm>
            <a:off x="2423160" y="3193981"/>
            <a:ext cx="274320" cy="2743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74320" y="3120829"/>
            <a:ext cx="2011680" cy="365760"/>
          </a:xfrm>
          <a:prstGeom prst="rect">
            <a:avLst/>
          </a:prstGeom>
          <a:solidFill>
            <a:srgbClr val="1E8449"/>
          </a:solidFill>
          <a:ln w="6350">
            <a:solidFill>
              <a:srgbClr val="1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Meiryo"/>
              </a:rPr>
              <a:t>【2013年】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8920" y="3239364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創業15周年</a:t>
            </a:r>
          </a:p>
        </p:txBody>
      </p:sp>
      <p:sp>
        <p:nvSpPr>
          <p:cNvPr id="15" name="Oval 14"/>
          <p:cNvSpPr/>
          <p:nvPr/>
        </p:nvSpPr>
        <p:spPr>
          <a:xfrm>
            <a:off x="2423160" y="4062660"/>
            <a:ext cx="274320" cy="2743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274320" y="3989508"/>
            <a:ext cx="2011680" cy="365760"/>
          </a:xfrm>
          <a:prstGeom prst="rect">
            <a:avLst/>
          </a:prstGeom>
          <a:solidFill>
            <a:srgbClr val="1E8449"/>
          </a:solidFill>
          <a:ln w="6350">
            <a:solidFill>
              <a:srgbClr val="1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Meiryo"/>
              </a:rPr>
              <a:t>【2022年】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88920" y="4108043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1A4A28"/>
                </a:solidFill>
                <a:latin typeface="Meiryo"/>
              </a:rPr>
              <a:t>東証グロース市場上場</a:t>
            </a:r>
          </a:p>
        </p:txBody>
      </p:sp>
      <p:sp>
        <p:nvSpPr>
          <p:cNvPr id="18" name="Oval 17"/>
          <p:cNvSpPr/>
          <p:nvPr/>
        </p:nvSpPr>
        <p:spPr>
          <a:xfrm>
            <a:off x="2423160" y="4931341"/>
            <a:ext cx="274320" cy="2743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274320" y="4858189"/>
            <a:ext cx="2011680" cy="365760"/>
          </a:xfrm>
          <a:prstGeom prst="rect">
            <a:avLst/>
          </a:prstGeom>
          <a:solidFill>
            <a:srgbClr val="1E8449"/>
          </a:solidFill>
          <a:ln w="6350">
            <a:solidFill>
              <a:srgbClr val="1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Meiryo"/>
              </a:rPr>
              <a:t>【2023年】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88920" y="4976724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創業25周年</a:t>
            </a:r>
          </a:p>
        </p:txBody>
      </p:sp>
      <p:sp>
        <p:nvSpPr>
          <p:cNvPr id="21" name="Oval 20"/>
          <p:cNvSpPr/>
          <p:nvPr/>
        </p:nvSpPr>
        <p:spPr>
          <a:xfrm>
            <a:off x="2423160" y="5800021"/>
            <a:ext cx="274320" cy="2743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274320" y="5726869"/>
            <a:ext cx="2011680" cy="365760"/>
          </a:xfrm>
          <a:prstGeom prst="rect">
            <a:avLst/>
          </a:prstGeom>
          <a:solidFill>
            <a:srgbClr val="1E8449"/>
          </a:solidFill>
          <a:ln w="6350">
            <a:solidFill>
              <a:srgbClr val="1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00" b="1">
                <a:solidFill>
                  <a:srgbClr val="FFFFFF"/>
                </a:solidFill>
                <a:latin typeface="Meiryo"/>
              </a:rPr>
              <a:t>【2025年】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88920" y="5845404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シンガポール拠点開設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D5F5E3"/>
          </a:solidFill>
          <a:ln w="6350">
            <a:solidFill>
              <a:srgbClr val="D5F5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74320" y="651052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1E8449"/>
                </a:solidFill>
                <a:latin typeface="Meiryo"/>
              </a:rPr>
              <a:t>株式会社テックグリーン 会社沿革</a:t>
            </a: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B1884291-A3A4-637F-4483-6CEB7C5A49C3}"/>
              </a:ext>
            </a:extLst>
          </p:cNvPr>
          <p:cNvSpPr txBox="1"/>
          <p:nvPr/>
        </p:nvSpPr>
        <p:spPr>
          <a:xfrm>
            <a:off x="1039706" y="988260"/>
            <a:ext cx="6197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400" b="0" i="0" dirty="0">
                <a:solidFill>
                  <a:srgbClr val="008000"/>
                </a:solidFill>
                <a:latin typeface="Meiryo"/>
              </a:rPr>
              <a:t>年度</a:t>
            </a: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D8CB365F-3A8B-DA6F-3473-B08615038FC6}"/>
              </a:ext>
            </a:extLst>
          </p:cNvPr>
          <p:cNvSpPr txBox="1"/>
          <p:nvPr/>
        </p:nvSpPr>
        <p:spPr>
          <a:xfrm>
            <a:off x="5656699" y="999063"/>
            <a:ext cx="913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400" b="0" i="0" dirty="0">
                <a:solidFill>
                  <a:srgbClr val="008000"/>
                </a:solidFill>
                <a:latin typeface="Meiryo"/>
              </a:rPr>
              <a:t>主な実績</a:t>
            </a: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9DC4FFE6-E523-6FA2-81F0-2624A00D84DE}"/>
              </a:ext>
            </a:extLst>
          </p:cNvPr>
          <p:cNvSpPr txBox="1"/>
          <p:nvPr/>
        </p:nvSpPr>
        <p:spPr>
          <a:xfrm>
            <a:off x="3114544" y="999063"/>
            <a:ext cx="9218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400" b="0" i="0" dirty="0">
                <a:solidFill>
                  <a:srgbClr val="008000"/>
                </a:solidFill>
                <a:latin typeface="Meiryo"/>
              </a:rPr>
              <a:t>沿革内容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0D51417-CF36-12C8-2C31-E8FF8E711C2B}"/>
              </a:ext>
            </a:extLst>
          </p:cNvPr>
          <p:cNvSpPr/>
          <p:nvPr/>
        </p:nvSpPr>
        <p:spPr>
          <a:xfrm>
            <a:off x="8014373" y="1096593"/>
            <a:ext cx="4035602" cy="36679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E4B53A86-C901-E33D-4D35-F77F505D4AF9}"/>
              </a:ext>
            </a:extLst>
          </p:cNvPr>
          <p:cNvGrpSpPr/>
          <p:nvPr/>
        </p:nvGrpSpPr>
        <p:grpSpPr>
          <a:xfrm>
            <a:off x="10297275" y="1165225"/>
            <a:ext cx="1580007" cy="1544608"/>
            <a:chOff x="10334498" y="1042493"/>
            <a:chExt cx="1580007" cy="1544608"/>
          </a:xfrm>
        </p:grpSpPr>
        <p:sp>
          <p:nvSpPr>
            <p:cNvPr id="37" name="楕円 36">
              <a:extLst>
                <a:ext uri="{FF2B5EF4-FFF2-40B4-BE49-F238E27FC236}">
                  <a16:creationId xmlns:a16="http://schemas.microsoft.com/office/drawing/2014/main" id="{B5D16F23-26D3-5D4E-BA97-E2B41828DA99}"/>
                </a:ext>
              </a:extLst>
            </p:cNvPr>
            <p:cNvSpPr/>
            <p:nvPr/>
          </p:nvSpPr>
          <p:spPr>
            <a:xfrm>
              <a:off x="10334498" y="1042493"/>
              <a:ext cx="1580007" cy="154460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7470916E-B527-774A-5FD7-27A58C52C40C}"/>
                </a:ext>
              </a:extLst>
            </p:cNvPr>
            <p:cNvSpPr txBox="1"/>
            <p:nvPr/>
          </p:nvSpPr>
          <p:spPr>
            <a:xfrm>
              <a:off x="10629708" y="1637929"/>
              <a:ext cx="98958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1400" b="0" i="0" dirty="0">
                  <a:solidFill>
                    <a:srgbClr val="1A4A28"/>
                  </a:solidFill>
                  <a:latin typeface="Meiryo"/>
                </a:rPr>
                <a:t>企業ロゴ</a:t>
              </a:r>
            </a:p>
          </p:txBody>
        </p:sp>
      </p:grpSp>
      <p:sp>
        <p:nvSpPr>
          <p:cNvPr id="35" name="TextBox 7">
            <a:extLst>
              <a:ext uri="{FF2B5EF4-FFF2-40B4-BE49-F238E27FC236}">
                <a16:creationId xmlns:a16="http://schemas.microsoft.com/office/drawing/2014/main" id="{01BE5627-7B6E-0390-DDB2-39B899358F9D}"/>
              </a:ext>
            </a:extLst>
          </p:cNvPr>
          <p:cNvSpPr txBox="1"/>
          <p:nvPr/>
        </p:nvSpPr>
        <p:spPr>
          <a:xfrm>
            <a:off x="8133245" y="1214192"/>
            <a:ext cx="11234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600" b="0" i="0" dirty="0">
                <a:solidFill>
                  <a:srgbClr val="1A4A28"/>
                </a:solidFill>
                <a:latin typeface="Meiryo"/>
              </a:rPr>
              <a:t>会社情報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18A597BC-EFD1-5551-F126-327DFB19341C}"/>
              </a:ext>
            </a:extLst>
          </p:cNvPr>
          <p:cNvSpPr/>
          <p:nvPr/>
        </p:nvSpPr>
        <p:spPr>
          <a:xfrm>
            <a:off x="8014373" y="4858189"/>
            <a:ext cx="4035602" cy="16705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TextBox 7">
            <a:extLst>
              <a:ext uri="{FF2B5EF4-FFF2-40B4-BE49-F238E27FC236}">
                <a16:creationId xmlns:a16="http://schemas.microsoft.com/office/drawing/2014/main" id="{A3F0DEB9-C746-5CFA-6AFF-C0288EA413B6}"/>
              </a:ext>
            </a:extLst>
          </p:cNvPr>
          <p:cNvSpPr txBox="1"/>
          <p:nvPr/>
        </p:nvSpPr>
        <p:spPr>
          <a:xfrm>
            <a:off x="8133245" y="4996666"/>
            <a:ext cx="10832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1600" i="0" dirty="0">
                <a:solidFill>
                  <a:srgbClr val="1A4A28"/>
                </a:solidFill>
                <a:latin typeface="Meiryo"/>
              </a:rPr>
              <a:t>補足説明</a:t>
            </a: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E9D780B6-061F-53BE-D203-A97013F3AF39}"/>
              </a:ext>
            </a:extLst>
          </p:cNvPr>
          <p:cNvSpPr txBox="1"/>
          <p:nvPr/>
        </p:nvSpPr>
        <p:spPr>
          <a:xfrm>
            <a:off x="8226128" y="2758917"/>
            <a:ext cx="211300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>
                <a:solidFill/>
                <a:latin typeface="Meiryo"/>
              </a:rPr>
              <a:t>上場（2022年）</a:t>
            </a:r>
            <a:endParaRPr lang="en-US" altLang="ja-JP" sz="1100" dirty="0">
              <a:solidFill/>
              <a:latin typeface="Meiryo"/>
            </a:endParaRPr>
          </a:p>
          <a:p>
            <a:r>
              <a:rPr lang="ja-JP" altLang="en-US" sz="1100" dirty="0">
                <a:solidFill/>
                <a:latin typeface="Meiryo"/>
              </a:rPr>
              <a:t>DX推進大賞受賞（2021年）</a:t>
            </a:r>
            <a:endParaRPr lang="en-US" altLang="ja-JP" sz="1100" dirty="0">
              <a:solidFill/>
              <a:latin typeface="Meiryo"/>
            </a:endParaRPr>
          </a:p>
          <a:p>
            <a:r>
              <a:rPr lang="ja-JP" altLang="en-US" sz="1100" dirty="0">
                <a:solidFill/>
                <a:latin typeface="Meiryo"/>
              </a:rPr>
              <a:t>累計2,500社導入</a:t>
            </a:r>
            <a:endParaRPr sz="1100" b="0" i="0" dirty="0">
              <a:latin typeface="Meiryo"/>
            </a:endParaRPr>
          </a:p>
        </p:txBody>
      </p:sp>
      <p:sp>
        <p:nvSpPr>
          <p:cNvPr id="44" name="TextBox 7">
            <a:extLst>
              <a:ext uri="{FF2B5EF4-FFF2-40B4-BE49-F238E27FC236}">
                <a16:creationId xmlns:a16="http://schemas.microsoft.com/office/drawing/2014/main" id="{E383E21C-5462-AA32-F81E-E7E11E07C6ED}"/>
              </a:ext>
            </a:extLst>
          </p:cNvPr>
          <p:cNvSpPr txBox="1"/>
          <p:nvPr/>
        </p:nvSpPr>
        <p:spPr>
          <a:xfrm>
            <a:off x="8179400" y="1840558"/>
            <a:ext cx="18928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>
                <a:solidFill/>
                <a:latin typeface="Meiryo"/>
              </a:rPr>
              <a:t>株式会社テックグリーン</a:t>
            </a:r>
            <a:endParaRPr lang="en-US" altLang="ja-JP" sz="1100" dirty="0">
              <a:solidFill/>
              <a:latin typeface="Meiryo"/>
            </a:endParaRPr>
          </a:p>
          <a:p>
            <a:r>
              <a:rPr lang="ja-JP" altLang="en-US" sz="1100" dirty="0">
                <a:solidFill/>
                <a:latin typeface="Meiryo"/>
              </a:rPr>
              <a:t>設立1998年4月</a:t>
            </a:r>
            <a:endParaRPr lang="en-US" altLang="ja-JP" sz="1100" dirty="0">
              <a:solidFill/>
              <a:latin typeface="Meiryo"/>
            </a:endParaRPr>
          </a:p>
          <a:p>
            <a:r>
              <a:rPr lang="ja-JP" altLang="en-US" sz="1100" dirty="0">
                <a:solidFill/>
                <a:latin typeface="Meiryo"/>
              </a:rPr>
              <a:t>資本金3億2,000万円</a:t>
            </a:r>
            <a:endParaRPr lang="en-US" altLang="ja-JP" sz="1100" dirty="0">
              <a:solidFill/>
              <a:latin typeface="Meiryo"/>
            </a:endParaRPr>
          </a:p>
          <a:p>
            <a:r>
              <a:rPr lang="ja-JP" altLang="en-US" sz="1100" dirty="0">
                <a:solidFill/>
                <a:latin typeface="Meiryo"/>
              </a:rPr>
              <a:t>代表 田中 誠二</a:t>
            </a:r>
            <a:endParaRPr sz="1100" b="0" i="0" dirty="0">
              <a:latin typeface="Meiryo"/>
            </a:endParaRPr>
          </a:p>
        </p:txBody>
      </p:sp>
      <p:sp>
        <p:nvSpPr>
          <p:cNvPr id="45" name="TextBox 7">
            <a:extLst>
              <a:ext uri="{FF2B5EF4-FFF2-40B4-BE49-F238E27FC236}">
                <a16:creationId xmlns:a16="http://schemas.microsoft.com/office/drawing/2014/main" id="{8F06ADFD-16CD-9920-573B-A42695EF887C}"/>
              </a:ext>
            </a:extLst>
          </p:cNvPr>
          <p:cNvSpPr txBox="1"/>
          <p:nvPr/>
        </p:nvSpPr>
        <p:spPr>
          <a:xfrm>
            <a:off x="8105813" y="5382198"/>
            <a:ext cx="25862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100" dirty="0">
                <a:solidFill/>
                <a:latin typeface="Meiryo"/>
              </a:rPr>
              <a:t>東証グロース市場上場（2022年）。GreenCloud導入企業2,500社以上</a:t>
            </a:r>
            <a:endParaRPr sz="1100" b="0" i="0" dirty="0">
              <a:latin typeface="Meiryo"/>
            </a:endParaRP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CBF849D8-6AA4-7592-2671-5CA5842AFF9A}"/>
              </a:ext>
            </a:extLst>
          </p:cNvPr>
          <p:cNvSpPr txBox="1"/>
          <p:nvPr/>
        </p:nvSpPr>
        <p:spPr>
          <a:xfrm>
            <a:off x="7861612" y="1557756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100" dirty="0">
                <a:solidFill/>
                <a:latin typeface="Meiryo"/>
              </a:rPr>
              <a:t>1998年〜2025年</a:t>
            </a:r>
            <a:endParaRPr sz="1100" b="0" i="0" dirty="0">
              <a:latin typeface="Meiryo"/>
            </a:endParaRPr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4DA1AC14-31CE-4A23-91E8-A469868130A7}"/>
              </a:ext>
            </a:extLst>
          </p:cNvPr>
          <p:cNvSpPr txBox="1"/>
          <p:nvPr/>
        </p:nvSpPr>
        <p:spPr>
          <a:xfrm>
            <a:off x="5302840" y="1502004"/>
            <a:ext cx="221893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東京都渋谷区にてWeb制作事業として設立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999F9918-75A6-F032-4E30-EE8D9556D4EB}"/>
              </a:ext>
            </a:extLst>
          </p:cNvPr>
          <p:cNvSpPr txBox="1"/>
          <p:nvPr/>
        </p:nvSpPr>
        <p:spPr>
          <a:xfrm>
            <a:off x="5302840" y="2370684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西日本エリアへ本格展開</a:t>
            </a: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087F8C98-28D4-2B4C-8397-547AACE77729}"/>
              </a:ext>
            </a:extLst>
          </p:cNvPr>
          <p:cNvSpPr txBox="1"/>
          <p:nvPr/>
        </p:nvSpPr>
        <p:spPr>
          <a:xfrm>
            <a:off x="5302840" y="3239364"/>
            <a:ext cx="18928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年商20億円</a:t>
            </a:r>
            <a:endParaRPr lang="en-US" sz="1100" b="0" i="0" dirty="0">
              <a:solidFill>
                <a:srgbClr val="1A4A28"/>
              </a:solidFill>
              <a:latin typeface="Meiryo"/>
            </a:endParaRPr>
          </a:p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従業員200名突破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7EE91A5F-9A7F-EF3D-B6E2-DEA5989CCE4B}"/>
              </a:ext>
            </a:extLst>
          </p:cNvPr>
          <p:cNvSpPr txBox="1"/>
          <p:nvPr/>
        </p:nvSpPr>
        <p:spPr>
          <a:xfrm>
            <a:off x="5302840" y="4976724"/>
            <a:ext cx="18928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従業員350名</a:t>
            </a:r>
            <a:endParaRPr lang="en-US" sz="1100" b="0" i="0" dirty="0">
              <a:solidFill>
                <a:srgbClr val="1A4A28"/>
              </a:solidFill>
              <a:latin typeface="Meiryo"/>
            </a:endParaRPr>
          </a:p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グループ3社体制</a:t>
            </a:r>
          </a:p>
        </p:txBody>
      </p:sp>
      <p:sp>
        <p:nvSpPr>
          <p:cNvPr id="31" name="TextBox 22">
            <a:extLst>
              <a:ext uri="{FF2B5EF4-FFF2-40B4-BE49-F238E27FC236}">
                <a16:creationId xmlns:a16="http://schemas.microsoft.com/office/drawing/2014/main" id="{B7D2E5AB-D52A-DFDC-B8EC-FD8240C29318}"/>
              </a:ext>
            </a:extLst>
          </p:cNvPr>
          <p:cNvSpPr txBox="1"/>
          <p:nvPr/>
        </p:nvSpPr>
        <p:spPr>
          <a:xfrm>
            <a:off x="5302840" y="5845404"/>
            <a:ext cx="18928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1A4A28"/>
                </a:solidFill>
                <a:latin typeface="Meiryo"/>
              </a:rPr>
              <a:t>アジア展開を開始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115</Words>
  <Application>Microsoft Office PowerPoint</Application>
  <PresentationFormat>ユーザー設定</PresentationFormat>
  <Paragraphs>38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4</cp:revision>
  <dcterms:created xsi:type="dcterms:W3CDTF">2013-01-27T09:14:16Z</dcterms:created>
  <dcterms:modified xsi:type="dcterms:W3CDTF">2026-07-31T12:29:36Z</dcterms:modified>
  <cp:category/>
</cp:coreProperties>
</file>