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6B1035"/>
          </a:solidFill>
          <a:ln w="6350">
            <a:solidFill>
              <a:srgbClr val="6B10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822960"/>
          </a:xfrm>
          <a:prstGeom prst="rect">
            <a:avLst/>
          </a:prstGeom>
          <a:solidFill>
            <a:srgbClr val="3D0D1E"/>
          </a:solidFill>
          <a:ln w="6350">
            <a:solidFill>
              <a:srgbClr val="3D0D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39C12"/>
                </a:solidFill>
                <a:latin typeface="Meiryo"/>
              </a:rPr>
              <a:t>⑩ インフォグラフィック型沿革テンプレート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02825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48FB1"/>
                </a:solidFill>
                <a:latin typeface="Meiryo"/>
              </a:rPr>
              <a:t>アイコン・グラフ・写真・矢印を組み合わせたデザイン重視の構成。実績データをビジュアルで表現しSNSや採用サイトにも機能する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654208"/>
            <a:ext cx="11247120" cy="36576"/>
          </a:xfrm>
          <a:prstGeom prst="rect">
            <a:avLst/>
          </a:prstGeom>
          <a:solidFill>
            <a:srgbClr val="804060"/>
          </a:solidFill>
          <a:ln w="6350">
            <a:solidFill>
              <a:srgbClr val="804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457200" y="1253067"/>
            <a:ext cx="1737360" cy="1737360"/>
          </a:xfrm>
          <a:prstGeom prst="ellipse">
            <a:avLst/>
          </a:prstGeom>
          <a:solidFill>
            <a:srgbClr val="4A1028"/>
          </a:solidFill>
          <a:ln>
            <a:solidFill>
              <a:srgbClr val="4A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1253067"/>
            <a:ext cx="17373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F39C12"/>
                </a:solidFill>
                <a:latin typeface="Meiryo"/>
              </a:rPr>
              <a:t>🏢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081867"/>
            <a:ext cx="1737360" cy="365760"/>
          </a:xfrm>
          <a:prstGeom prst="rect">
            <a:avLst/>
          </a:prstGeom>
          <a:solidFill>
            <a:srgbClr val="F39C12"/>
          </a:solidFill>
          <a:ln w="6350"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6B1035"/>
                </a:solidFill>
                <a:latin typeface="Meiryo"/>
              </a:rPr>
              <a:t>【1998】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354753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39C12"/>
                </a:solidFill>
                <a:latin typeface="Meiryo"/>
              </a:rPr>
              <a:t>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952414"/>
            <a:ext cx="1737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Meiryo"/>
              </a:rPr>
              <a:t>創業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475341"/>
            <a:ext cx="17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i="0" dirty="0" err="1">
                <a:solidFill>
                  <a:srgbClr val="F39C12"/>
                </a:solidFill>
                <a:latin typeface="Meiryo"/>
              </a:rPr>
              <a:t>社員数</a:t>
            </a:r>
            <a:r>
              <a:rPr b="0" i="0" dirty="0">
                <a:solidFill>
                  <a:srgbClr val="F39C12"/>
                </a:solidFill>
                <a:latin typeface="Meiryo"/>
              </a:rPr>
              <a:t> 3名</a:t>
            </a:r>
          </a:p>
        </p:txBody>
      </p:sp>
      <p:sp>
        <p:nvSpPr>
          <p:cNvPr id="12" name="Oval 11"/>
          <p:cNvSpPr/>
          <p:nvPr/>
        </p:nvSpPr>
        <p:spPr>
          <a:xfrm>
            <a:off x="2788920" y="1253067"/>
            <a:ext cx="1737360" cy="1737360"/>
          </a:xfrm>
          <a:prstGeom prst="ellipse">
            <a:avLst/>
          </a:prstGeom>
          <a:solidFill>
            <a:srgbClr val="4A1028"/>
          </a:solidFill>
          <a:ln>
            <a:solidFill>
              <a:srgbClr val="4A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788920" y="1253067"/>
            <a:ext cx="17373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C2185B"/>
                </a:solidFill>
                <a:latin typeface="Meiryo"/>
              </a:rPr>
              <a:t>📈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88920" y="3081867"/>
            <a:ext cx="1737360" cy="365760"/>
          </a:xfrm>
          <a:prstGeom prst="rect">
            <a:avLst/>
          </a:prstGeom>
          <a:solidFill>
            <a:srgbClr val="C2185B"/>
          </a:solidFill>
          <a:ln w="6350">
            <a:solidFill>
              <a:srgbClr val="C218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6B1035"/>
                </a:solidFill>
                <a:latin typeface="Meiryo"/>
              </a:rPr>
              <a:t>【2004】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20440" y="354753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2185B"/>
                </a:solidFill>
                <a:latin typeface="Meiryo"/>
              </a:rPr>
              <a:t>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8920" y="1952414"/>
            <a:ext cx="1737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Meiryo"/>
              </a:rPr>
              <a:t>拠点開設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88920" y="5475341"/>
            <a:ext cx="17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i="0">
                <a:solidFill>
                  <a:srgbClr val="C2185B"/>
                </a:solidFill>
                <a:latin typeface="Meiryo"/>
              </a:rPr>
              <a:t>売上 3億円</a:t>
            </a:r>
          </a:p>
        </p:txBody>
      </p:sp>
      <p:sp>
        <p:nvSpPr>
          <p:cNvPr id="18" name="Oval 17"/>
          <p:cNvSpPr/>
          <p:nvPr/>
        </p:nvSpPr>
        <p:spPr>
          <a:xfrm>
            <a:off x="5120640" y="1253067"/>
            <a:ext cx="1737360" cy="1737360"/>
          </a:xfrm>
          <a:prstGeom prst="ellipse">
            <a:avLst/>
          </a:prstGeom>
          <a:solidFill>
            <a:srgbClr val="4A1028"/>
          </a:solidFill>
          <a:ln>
            <a:solidFill>
              <a:srgbClr val="4A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120640" y="1253067"/>
            <a:ext cx="17373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AD1457"/>
                </a:solidFill>
                <a:latin typeface="Meiryo"/>
              </a:rPr>
              <a:t>🚀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120640" y="3081867"/>
            <a:ext cx="1737360" cy="365760"/>
          </a:xfrm>
          <a:prstGeom prst="rect">
            <a:avLst/>
          </a:prstGeom>
          <a:solidFill>
            <a:srgbClr val="AD1457"/>
          </a:solidFill>
          <a:ln w="6350">
            <a:solidFill>
              <a:srgbClr val="AD14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6B1035"/>
                </a:solidFill>
                <a:latin typeface="Meiryo"/>
              </a:rPr>
              <a:t>【2013】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2160" y="354753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AD1457"/>
                </a:solidFill>
                <a:latin typeface="Meiryo"/>
              </a:rPr>
              <a:t>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20640" y="1952414"/>
            <a:ext cx="1737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Meiryo"/>
              </a:rPr>
              <a:t>15周年達成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20640" y="5475341"/>
            <a:ext cx="17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i="0">
                <a:solidFill>
                  <a:srgbClr val="AD1457"/>
                </a:solidFill>
                <a:latin typeface="Meiryo"/>
              </a:rPr>
              <a:t>顧客数 500社</a:t>
            </a:r>
          </a:p>
        </p:txBody>
      </p:sp>
      <p:sp>
        <p:nvSpPr>
          <p:cNvPr id="24" name="Oval 23"/>
          <p:cNvSpPr/>
          <p:nvPr/>
        </p:nvSpPr>
        <p:spPr>
          <a:xfrm>
            <a:off x="7452359" y="1253067"/>
            <a:ext cx="1737360" cy="1737360"/>
          </a:xfrm>
          <a:prstGeom prst="ellipse">
            <a:avLst/>
          </a:prstGeom>
          <a:solidFill>
            <a:srgbClr val="4A1028"/>
          </a:solidFill>
          <a:ln>
            <a:solidFill>
              <a:srgbClr val="4A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452359" y="1253067"/>
            <a:ext cx="17373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E91E63"/>
                </a:solidFill>
                <a:latin typeface="Meiryo"/>
              </a:rPr>
              <a:t>🌏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52359" y="3081867"/>
            <a:ext cx="1737360" cy="365760"/>
          </a:xfrm>
          <a:prstGeom prst="rect">
            <a:avLst/>
          </a:prstGeom>
          <a:solidFill>
            <a:srgbClr val="E91E63"/>
          </a:solidFill>
          <a:ln w="6350">
            <a:solidFill>
              <a:srgbClr val="E91E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6B1035"/>
                </a:solidFill>
                <a:latin typeface="Meiryo"/>
              </a:rPr>
              <a:t>【2022】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83879" y="354753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91E63"/>
                </a:solidFill>
                <a:latin typeface="Meiryo"/>
              </a:rPr>
              <a:t>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52359" y="1952414"/>
            <a:ext cx="1737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Meiryo"/>
              </a:rPr>
              <a:t>東証上場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52359" y="5475341"/>
            <a:ext cx="17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i="0">
                <a:solidFill>
                  <a:srgbClr val="E91E63"/>
                </a:solidFill>
                <a:latin typeface="Meiryo"/>
              </a:rPr>
              <a:t>拠点 6拠点</a:t>
            </a:r>
          </a:p>
        </p:txBody>
      </p:sp>
      <p:sp>
        <p:nvSpPr>
          <p:cNvPr id="30" name="Oval 29"/>
          <p:cNvSpPr/>
          <p:nvPr/>
        </p:nvSpPr>
        <p:spPr>
          <a:xfrm>
            <a:off x="9784080" y="1253067"/>
            <a:ext cx="1737360" cy="1737360"/>
          </a:xfrm>
          <a:prstGeom prst="ellipse">
            <a:avLst/>
          </a:prstGeom>
          <a:solidFill>
            <a:srgbClr val="4A1028"/>
          </a:solidFill>
          <a:ln>
            <a:solidFill>
              <a:srgbClr val="4A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784080" y="1253067"/>
            <a:ext cx="17373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0" i="0">
                <a:solidFill>
                  <a:srgbClr val="FF80AB"/>
                </a:solidFill>
                <a:latin typeface="Meiryo"/>
              </a:rPr>
              <a:t>🏆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784080" y="3081867"/>
            <a:ext cx="1737360" cy="365760"/>
          </a:xfrm>
          <a:prstGeom prst="rect">
            <a:avLst/>
          </a:prstGeom>
          <a:solidFill>
            <a:srgbClr val="FF80AB"/>
          </a:solidFill>
          <a:ln w="6350">
            <a:solidFill>
              <a:srgbClr val="FF80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6B1035"/>
                </a:solidFill>
                <a:latin typeface="Meiryo"/>
              </a:rPr>
              <a:t>【2025】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15600" y="354753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80AB"/>
                </a:solidFill>
                <a:latin typeface="Meiryo"/>
              </a:rPr>
              <a:t>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84080" y="1952414"/>
            <a:ext cx="1737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Meiryo"/>
              </a:rPr>
              <a:t>海外展開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84080" y="5475341"/>
            <a:ext cx="17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0" i="0">
                <a:solidFill>
                  <a:srgbClr val="FF80AB"/>
                </a:solidFill>
                <a:latin typeface="Meiryo"/>
              </a:rPr>
              <a:t>従業員 350名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CE4EC"/>
          </a:solidFill>
          <a:ln w="6350">
            <a:solidFill>
              <a:srgbClr val="FC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D1457"/>
                </a:solidFill>
                <a:latin typeface="Meiryo"/>
              </a:rPr>
              <a:t>株式会社テックグリーン 成長の軌跡（1998年〜2025年）</a:t>
            </a: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21E4ED67-BD5A-E401-A496-0D13523FA904}"/>
              </a:ext>
            </a:extLst>
          </p:cNvPr>
          <p:cNvSpPr txBox="1"/>
          <p:nvPr/>
        </p:nvSpPr>
        <p:spPr>
          <a:xfrm>
            <a:off x="474134" y="392852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chemeClr val="bg1"/>
                </a:solidFill>
                <a:latin typeface="Meiryo"/>
              </a:rPr>
              <a:t>東京都渋谷区にてWebサイト制作事業として設立。「デジタルの力で中小企業に貢献する」という理念を掲げ3名でスタート。</a:t>
            </a:r>
            <a:endParaRPr sz="1200" b="0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0B154BC0-86A4-68CD-3E3C-32616F933696}"/>
              </a:ext>
            </a:extLst>
          </p:cNvPr>
          <p:cNvSpPr txBox="1"/>
          <p:nvPr/>
        </p:nvSpPr>
        <p:spPr>
          <a:xfrm>
            <a:off x="2788920" y="392852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chemeClr val="bg1"/>
                </a:solidFill>
                <a:latin typeface="Meiryo"/>
              </a:rPr>
              <a:t>大阪支社を開設し西日本エリアへ本格展開。自社CMS「GreenCMS」の導入企業が増加し売上が急成長。従業員50名を達成。</a:t>
            </a:r>
            <a:endParaRPr sz="1200" b="0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42DF0B1E-C1D8-F173-3FEB-81B37E5882A0}"/>
              </a:ext>
            </a:extLst>
          </p:cNvPr>
          <p:cNvSpPr txBox="1"/>
          <p:nvPr/>
        </p:nvSpPr>
        <p:spPr>
          <a:xfrm>
            <a:off x="5103706" y="392852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chemeClr val="bg1"/>
                </a:solidFill>
                <a:latin typeface="Meiryo"/>
              </a:rPr>
              <a:t>創業15周年。全国4拠点・従業員200名を達成。GreenCloud有料会員が急拡大し日本マーケティング大賞を受賞。</a:t>
            </a:r>
            <a:endParaRPr sz="1200" b="0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41" name="TextBox 10">
            <a:extLst>
              <a:ext uri="{FF2B5EF4-FFF2-40B4-BE49-F238E27FC236}">
                <a16:creationId xmlns:a16="http://schemas.microsoft.com/office/drawing/2014/main" id="{0B43A27D-FA0A-0614-83DA-8E44F5B5BA52}"/>
              </a:ext>
            </a:extLst>
          </p:cNvPr>
          <p:cNvSpPr txBox="1"/>
          <p:nvPr/>
        </p:nvSpPr>
        <p:spPr>
          <a:xfrm>
            <a:off x="7418492" y="392852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chemeClr val="bg1"/>
                </a:solidFill>
                <a:latin typeface="Meiryo"/>
              </a:rPr>
              <a:t>東証グロース市場に上場。DXコンサルティング部門の新設により大手製造業・医療機関への提案力が向上。6拠点体制を確立。</a:t>
            </a:r>
            <a:endParaRPr sz="1200" b="0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42" name="TextBox 10">
            <a:extLst>
              <a:ext uri="{FF2B5EF4-FFF2-40B4-BE49-F238E27FC236}">
                <a16:creationId xmlns:a16="http://schemas.microsoft.com/office/drawing/2014/main" id="{49129887-DBA8-DC97-481A-573A46602CCE}"/>
              </a:ext>
            </a:extLst>
          </p:cNvPr>
          <p:cNvSpPr txBox="1"/>
          <p:nvPr/>
        </p:nvSpPr>
        <p:spPr>
          <a:xfrm>
            <a:off x="9733278" y="392852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chemeClr val="bg1"/>
                </a:solidFill>
                <a:latin typeface="Meiryo"/>
              </a:rPr>
              <a:t>シンガポール拠点を開設し東南アジア市場へ参入。GreenCloud海外版（英語）をリリース。従業員350名・顧客2,500社以上を達成。</a:t>
            </a:r>
            <a:endParaRPr sz="1200" b="0" i="0" dirty="0">
              <a:solidFill>
                <a:schemeClr val="bg1"/>
              </a:solidFill>
              <a:latin typeface="Meiry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212</Words>
  <Application>Microsoft Office PowerPoint</Application>
  <PresentationFormat>ユーザー設定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2026-07-31T13:05:27Z</dcterms:modified>
  <cp:category/>
</cp:coreProperties>
</file>