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370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34205"/>
            <a:ext cx="12188952" cy="6858000"/>
          </a:xfrm>
          <a:prstGeom prst="rect">
            <a:avLst/>
          </a:prstGeom>
          <a:solidFill>
            <a:srgbClr val="D6E4F0"/>
          </a:solidFill>
          <a:ln w="6350">
            <a:solidFill>
              <a:srgbClr val="D6E4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1F4E79"/>
          </a:solidFill>
          <a:ln w="63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200" b="1">
                <a:solidFill>
                  <a:srgbClr val="FFFFFF"/>
                </a:solidFill>
                <a:latin typeface="Meiryo"/>
              </a:rPr>
              <a:t>① 会社沿革テンプレート（横型）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88166" y="658368"/>
            <a:ext cx="660230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 dirty="0">
                <a:solidFill>
                  <a:srgbClr val="AED6F1"/>
                </a:solidFill>
                <a:latin typeface="Meiryo"/>
              </a:rPr>
              <a:t>創業から現在までの出来事を左から右に並べるタイムライン型。マイルストーン形式で年代順に横並び表示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3721951"/>
            <a:ext cx="11247120" cy="54864"/>
          </a:xfrm>
          <a:prstGeom prst="rect">
            <a:avLst/>
          </a:prstGeom>
          <a:solidFill>
            <a:srgbClr val="2E86C1"/>
          </a:solidFill>
          <a:ln w="6350">
            <a:solidFill>
              <a:srgbClr val="2E86C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539728" y="3561764"/>
            <a:ext cx="457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0" i="0" dirty="0">
                <a:solidFill>
                  <a:srgbClr val="2E86C1"/>
                </a:solidFill>
                <a:latin typeface="Meiryo"/>
              </a:rPr>
              <a:t>▶</a:t>
            </a:r>
          </a:p>
        </p:txBody>
      </p:sp>
      <p:sp>
        <p:nvSpPr>
          <p:cNvPr id="7" name="Oval 6"/>
          <p:cNvSpPr/>
          <p:nvPr/>
        </p:nvSpPr>
        <p:spPr>
          <a:xfrm>
            <a:off x="983824" y="3612223"/>
            <a:ext cx="274320" cy="274320"/>
          </a:xfrm>
          <a:prstGeom prst="ellipse">
            <a:avLst/>
          </a:prstGeom>
          <a:solidFill>
            <a:srgbClr val="F39C12"/>
          </a:solidFill>
          <a:ln>
            <a:solidFill>
              <a:srgbClr val="F39C1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111839" y="1246503"/>
            <a:ext cx="45719" cy="2383322"/>
          </a:xfrm>
          <a:prstGeom prst="rect">
            <a:avLst/>
          </a:prstGeom>
          <a:solidFill>
            <a:srgbClr val="AED6F1"/>
          </a:solidFill>
          <a:ln w="6350">
            <a:solidFill>
              <a:srgbClr val="AED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983824" y="1063623"/>
            <a:ext cx="1737360" cy="502920"/>
          </a:xfrm>
          <a:prstGeom prst="rect">
            <a:avLst/>
          </a:prstGeom>
          <a:solidFill>
            <a:srgbClr val="1F4E79"/>
          </a:solidFill>
          <a:ln w="63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 dirty="0">
                <a:solidFill>
                  <a:srgbClr val="FFFFFF"/>
                </a:solidFill>
                <a:latin typeface="Meiryo"/>
              </a:rPr>
              <a:t>【1998年】</a:t>
            </a:r>
          </a:p>
        </p:txBody>
      </p:sp>
      <p:sp>
        <p:nvSpPr>
          <p:cNvPr id="10" name="TextBox 9"/>
          <p:cNvSpPr txBox="1">
            <a:spLocks noChangeAspect="1"/>
          </p:cNvSpPr>
          <p:nvPr/>
        </p:nvSpPr>
        <p:spPr>
          <a:xfrm>
            <a:off x="983824" y="1612270"/>
            <a:ext cx="17373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 dirty="0">
                <a:solidFill>
                  <a:srgbClr val="2C3E50"/>
                </a:solidFill>
                <a:latin typeface="Meiryo"/>
              </a:rPr>
              <a:t>創業
会社設立</a:t>
            </a:r>
          </a:p>
        </p:txBody>
      </p:sp>
      <p:sp>
        <p:nvSpPr>
          <p:cNvPr id="11" name="Oval 10"/>
          <p:cNvSpPr/>
          <p:nvPr/>
        </p:nvSpPr>
        <p:spPr>
          <a:xfrm>
            <a:off x="2087879" y="3612223"/>
            <a:ext cx="274320" cy="274320"/>
          </a:xfrm>
          <a:prstGeom prst="ellipse">
            <a:avLst/>
          </a:prstGeom>
          <a:solidFill>
            <a:srgbClr val="F39C12"/>
          </a:solidFill>
          <a:ln>
            <a:solidFill>
              <a:srgbClr val="F39C1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2215894" y="3886543"/>
            <a:ext cx="45719" cy="750276"/>
          </a:xfrm>
          <a:prstGeom prst="rect">
            <a:avLst/>
          </a:prstGeom>
          <a:solidFill>
            <a:srgbClr val="AED6F1"/>
          </a:solidFill>
          <a:ln w="6350">
            <a:solidFill>
              <a:srgbClr val="AED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2087879" y="4133899"/>
            <a:ext cx="1737360" cy="502920"/>
          </a:xfrm>
          <a:prstGeom prst="rect">
            <a:avLst/>
          </a:prstGeom>
          <a:solidFill>
            <a:srgbClr val="2E86C1"/>
          </a:solidFill>
          <a:ln w="6350">
            <a:solidFill>
              <a:srgbClr val="2E86C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 dirty="0">
                <a:solidFill>
                  <a:srgbClr val="FFFFFF"/>
                </a:solidFill>
                <a:latin typeface="Meiryo"/>
              </a:rPr>
              <a:t>【2004年】</a:t>
            </a:r>
          </a:p>
        </p:txBody>
      </p:sp>
      <p:sp>
        <p:nvSpPr>
          <p:cNvPr id="14" name="TextBox 13"/>
          <p:cNvSpPr txBox="1">
            <a:spLocks noChangeAspect="1"/>
          </p:cNvSpPr>
          <p:nvPr/>
        </p:nvSpPr>
        <p:spPr>
          <a:xfrm>
            <a:off x="2087879" y="4682546"/>
            <a:ext cx="17373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 dirty="0">
                <a:solidFill>
                  <a:srgbClr val="2C3E50"/>
                </a:solidFill>
                <a:latin typeface="Meiryo"/>
              </a:rPr>
              <a:t>大阪支社開設
従業員50名達成</a:t>
            </a:r>
          </a:p>
        </p:txBody>
      </p:sp>
      <p:sp>
        <p:nvSpPr>
          <p:cNvPr id="15" name="Oval 14"/>
          <p:cNvSpPr/>
          <p:nvPr/>
        </p:nvSpPr>
        <p:spPr>
          <a:xfrm>
            <a:off x="5486400" y="3612223"/>
            <a:ext cx="274320" cy="274320"/>
          </a:xfrm>
          <a:prstGeom prst="ellipse">
            <a:avLst/>
          </a:prstGeom>
          <a:solidFill>
            <a:srgbClr val="F39C12"/>
          </a:solidFill>
          <a:ln>
            <a:solidFill>
              <a:srgbClr val="F39C1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5614415" y="1246503"/>
            <a:ext cx="45719" cy="2383322"/>
          </a:xfrm>
          <a:prstGeom prst="rect">
            <a:avLst/>
          </a:prstGeom>
          <a:solidFill>
            <a:srgbClr val="AED6F1"/>
          </a:solidFill>
          <a:ln w="6350">
            <a:solidFill>
              <a:srgbClr val="AED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486400" y="1063623"/>
            <a:ext cx="1737360" cy="502920"/>
          </a:xfrm>
          <a:prstGeom prst="rect">
            <a:avLst/>
          </a:prstGeom>
          <a:solidFill>
            <a:srgbClr val="1F4E79"/>
          </a:solidFill>
          <a:ln w="63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Meiryo"/>
              </a:rPr>
              <a:t>【2013年】</a:t>
            </a:r>
          </a:p>
        </p:txBody>
      </p:sp>
      <p:sp>
        <p:nvSpPr>
          <p:cNvPr id="18" name="TextBox 17"/>
          <p:cNvSpPr txBox="1">
            <a:spLocks noChangeAspect="1"/>
          </p:cNvSpPr>
          <p:nvPr/>
        </p:nvSpPr>
        <p:spPr>
          <a:xfrm>
            <a:off x="5486400" y="1612270"/>
            <a:ext cx="17373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 dirty="0">
                <a:solidFill>
                  <a:srgbClr val="2C3E50"/>
                </a:solidFill>
                <a:latin typeface="Meiryo"/>
              </a:rPr>
              <a:t>創業15周年
年商20億円達成</a:t>
            </a:r>
          </a:p>
        </p:txBody>
      </p:sp>
      <p:sp>
        <p:nvSpPr>
          <p:cNvPr id="19" name="Oval 18"/>
          <p:cNvSpPr/>
          <p:nvPr/>
        </p:nvSpPr>
        <p:spPr>
          <a:xfrm>
            <a:off x="8921494" y="3612223"/>
            <a:ext cx="274320" cy="274320"/>
          </a:xfrm>
          <a:prstGeom prst="ellipse">
            <a:avLst/>
          </a:prstGeom>
          <a:solidFill>
            <a:srgbClr val="F39C12"/>
          </a:solidFill>
          <a:ln>
            <a:solidFill>
              <a:srgbClr val="F39C1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9049509" y="3886543"/>
            <a:ext cx="45719" cy="750276"/>
          </a:xfrm>
          <a:prstGeom prst="rect">
            <a:avLst/>
          </a:prstGeom>
          <a:solidFill>
            <a:srgbClr val="AED6F1"/>
          </a:solidFill>
          <a:ln w="6350">
            <a:solidFill>
              <a:srgbClr val="AED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8921494" y="4152187"/>
            <a:ext cx="1737360" cy="502920"/>
          </a:xfrm>
          <a:prstGeom prst="rect">
            <a:avLst/>
          </a:prstGeom>
          <a:solidFill>
            <a:srgbClr val="2E86C1"/>
          </a:solidFill>
          <a:ln w="6350">
            <a:solidFill>
              <a:srgbClr val="2E86C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 dirty="0">
                <a:solidFill>
                  <a:srgbClr val="FFFFFF"/>
                </a:solidFill>
                <a:latin typeface="Meiryo"/>
              </a:rPr>
              <a:t>【2022年】</a:t>
            </a:r>
          </a:p>
        </p:txBody>
      </p:sp>
      <p:sp>
        <p:nvSpPr>
          <p:cNvPr id="22" name="TextBox 21"/>
          <p:cNvSpPr txBox="1">
            <a:spLocks noChangeAspect="1"/>
          </p:cNvSpPr>
          <p:nvPr/>
        </p:nvSpPr>
        <p:spPr>
          <a:xfrm>
            <a:off x="8921494" y="4700834"/>
            <a:ext cx="17373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 dirty="0">
                <a:solidFill>
                  <a:srgbClr val="2C3E50"/>
                </a:solidFill>
                <a:latin typeface="Meiryo"/>
              </a:rPr>
              <a:t>東証グロース
市場上場</a:t>
            </a:r>
          </a:p>
        </p:txBody>
      </p:sp>
      <p:sp>
        <p:nvSpPr>
          <p:cNvPr id="23" name="Oval 22"/>
          <p:cNvSpPr/>
          <p:nvPr/>
        </p:nvSpPr>
        <p:spPr>
          <a:xfrm>
            <a:off x="10039776" y="3612223"/>
            <a:ext cx="274320" cy="274320"/>
          </a:xfrm>
          <a:prstGeom prst="ellipse">
            <a:avLst/>
          </a:prstGeom>
          <a:solidFill>
            <a:srgbClr val="F39C12"/>
          </a:solidFill>
          <a:ln>
            <a:solidFill>
              <a:srgbClr val="F39C1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10167791" y="1246503"/>
            <a:ext cx="45719" cy="2383322"/>
          </a:xfrm>
          <a:prstGeom prst="rect">
            <a:avLst/>
          </a:prstGeom>
          <a:solidFill>
            <a:srgbClr val="AED6F1"/>
          </a:solidFill>
          <a:ln w="6350">
            <a:solidFill>
              <a:srgbClr val="AED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10039776" y="1063623"/>
            <a:ext cx="1737360" cy="502920"/>
          </a:xfrm>
          <a:prstGeom prst="rect">
            <a:avLst/>
          </a:prstGeom>
          <a:solidFill>
            <a:srgbClr val="1F4E79"/>
          </a:solidFill>
          <a:ln w="63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Meiryo"/>
              </a:rPr>
              <a:t>【2025年】</a:t>
            </a:r>
          </a:p>
        </p:txBody>
      </p:sp>
      <p:sp>
        <p:nvSpPr>
          <p:cNvPr id="26" name="TextBox 25"/>
          <p:cNvSpPr txBox="1">
            <a:spLocks noChangeAspect="1"/>
          </p:cNvSpPr>
          <p:nvPr/>
        </p:nvSpPr>
        <p:spPr>
          <a:xfrm>
            <a:off x="10039776" y="1612270"/>
            <a:ext cx="17373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 dirty="0">
                <a:solidFill>
                  <a:srgbClr val="2C3E50"/>
                </a:solidFill>
                <a:latin typeface="Meiryo"/>
              </a:rPr>
              <a:t>海外展開
従業員350名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D6E4F0"/>
          </a:solidFill>
          <a:ln w="6350">
            <a:solidFill>
              <a:srgbClr val="D6E4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274320" y="6510528"/>
            <a:ext cx="11430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1F4E79"/>
                </a:solidFill>
                <a:latin typeface="Meiryo"/>
              </a:rPr>
              <a:t>株式会社テックグリーン 会社沿革（1998年〜）</a:t>
            </a:r>
          </a:p>
        </p:txBody>
      </p:sp>
      <p:sp>
        <p:nvSpPr>
          <p:cNvPr id="29" name="Oval 10">
            <a:extLst>
              <a:ext uri="{FF2B5EF4-FFF2-40B4-BE49-F238E27FC236}">
                <a16:creationId xmlns:a16="http://schemas.microsoft.com/office/drawing/2014/main" id="{ED14DBAF-80A4-5947-283B-9C1C7D56FA1E}"/>
              </a:ext>
            </a:extLst>
          </p:cNvPr>
          <p:cNvSpPr/>
          <p:nvPr/>
        </p:nvSpPr>
        <p:spPr>
          <a:xfrm>
            <a:off x="4062983" y="3612223"/>
            <a:ext cx="274320" cy="274320"/>
          </a:xfrm>
          <a:prstGeom prst="ellipse">
            <a:avLst/>
          </a:prstGeom>
          <a:solidFill>
            <a:srgbClr val="F39C12"/>
          </a:solidFill>
          <a:ln>
            <a:solidFill>
              <a:srgbClr val="F39C1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11">
            <a:extLst>
              <a:ext uri="{FF2B5EF4-FFF2-40B4-BE49-F238E27FC236}">
                <a16:creationId xmlns:a16="http://schemas.microsoft.com/office/drawing/2014/main" id="{8C154294-402F-6AA7-C3AA-E549649D1E34}"/>
              </a:ext>
            </a:extLst>
          </p:cNvPr>
          <p:cNvSpPr/>
          <p:nvPr/>
        </p:nvSpPr>
        <p:spPr>
          <a:xfrm>
            <a:off x="4190998" y="3886543"/>
            <a:ext cx="45719" cy="750276"/>
          </a:xfrm>
          <a:prstGeom prst="rect">
            <a:avLst/>
          </a:prstGeom>
          <a:solidFill>
            <a:srgbClr val="AED6F1"/>
          </a:solidFill>
          <a:ln w="6350">
            <a:solidFill>
              <a:srgbClr val="AED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12">
            <a:extLst>
              <a:ext uri="{FF2B5EF4-FFF2-40B4-BE49-F238E27FC236}">
                <a16:creationId xmlns:a16="http://schemas.microsoft.com/office/drawing/2014/main" id="{77E8786A-AB0B-E381-7AAB-007421E713B2}"/>
              </a:ext>
            </a:extLst>
          </p:cNvPr>
          <p:cNvSpPr/>
          <p:nvPr/>
        </p:nvSpPr>
        <p:spPr>
          <a:xfrm>
            <a:off x="4062983" y="4133899"/>
            <a:ext cx="1737360" cy="502920"/>
          </a:xfrm>
          <a:prstGeom prst="rect">
            <a:avLst/>
          </a:prstGeom>
          <a:solidFill>
            <a:srgbClr val="2E86C1"/>
          </a:solidFill>
          <a:ln w="6350">
            <a:solidFill>
              <a:srgbClr val="2E86C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 dirty="0">
                <a:solidFill>
                  <a:srgbClr val="FFFFFF"/>
                </a:solidFill>
                <a:latin typeface="Meiryo"/>
              </a:rPr>
              <a:t>【2007年】</a:t>
            </a:r>
          </a:p>
        </p:txBody>
      </p:sp>
      <p:sp>
        <p:nvSpPr>
          <p:cNvPr id="32" name="TextBox 13">
            <a:extLst>
              <a:ext uri="{FF2B5EF4-FFF2-40B4-BE49-F238E27FC236}">
                <a16:creationId xmlns:a16="http://schemas.microsoft.com/office/drawing/2014/main" id="{70E5A0D7-7375-326C-6ED9-5F6738B49089}"/>
              </a:ext>
            </a:extLst>
          </p:cNvPr>
          <p:cNvSpPr txBox="1">
            <a:spLocks noChangeAspect="1"/>
          </p:cNvSpPr>
          <p:nvPr/>
        </p:nvSpPr>
        <p:spPr>
          <a:xfrm>
            <a:off x="4062983" y="4682546"/>
            <a:ext cx="17373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1200" dirty="0">
                <a:solidFill>
                  <a:srgbClr val="2C3E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従業員100名
拠点拡大</a:t>
            </a:r>
          </a:p>
        </p:txBody>
      </p:sp>
      <p:sp>
        <p:nvSpPr>
          <p:cNvPr id="33" name="Oval 14">
            <a:extLst>
              <a:ext uri="{FF2B5EF4-FFF2-40B4-BE49-F238E27FC236}">
                <a16:creationId xmlns:a16="http://schemas.microsoft.com/office/drawing/2014/main" id="{CE4935B2-24E4-08BE-1608-926752FB4922}"/>
              </a:ext>
            </a:extLst>
          </p:cNvPr>
          <p:cNvSpPr/>
          <p:nvPr/>
        </p:nvSpPr>
        <p:spPr>
          <a:xfrm>
            <a:off x="7781371" y="3612223"/>
            <a:ext cx="274320" cy="274320"/>
          </a:xfrm>
          <a:prstGeom prst="ellipse">
            <a:avLst/>
          </a:prstGeom>
          <a:solidFill>
            <a:srgbClr val="F39C12"/>
          </a:solidFill>
          <a:ln>
            <a:solidFill>
              <a:srgbClr val="F39C1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15">
            <a:extLst>
              <a:ext uri="{FF2B5EF4-FFF2-40B4-BE49-F238E27FC236}">
                <a16:creationId xmlns:a16="http://schemas.microsoft.com/office/drawing/2014/main" id="{AC6FB1A5-68FC-8406-ACB7-3F537EED57EF}"/>
              </a:ext>
            </a:extLst>
          </p:cNvPr>
          <p:cNvSpPr/>
          <p:nvPr/>
        </p:nvSpPr>
        <p:spPr>
          <a:xfrm>
            <a:off x="7909386" y="1246503"/>
            <a:ext cx="45719" cy="2383322"/>
          </a:xfrm>
          <a:prstGeom prst="rect">
            <a:avLst/>
          </a:prstGeom>
          <a:solidFill>
            <a:srgbClr val="AED6F1"/>
          </a:solidFill>
          <a:ln w="6350">
            <a:solidFill>
              <a:srgbClr val="AED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id="{A83F3544-3E7B-466C-5B3C-D7653C117D29}"/>
              </a:ext>
            </a:extLst>
          </p:cNvPr>
          <p:cNvSpPr/>
          <p:nvPr/>
        </p:nvSpPr>
        <p:spPr>
          <a:xfrm>
            <a:off x="7781371" y="1063623"/>
            <a:ext cx="1737360" cy="502920"/>
          </a:xfrm>
          <a:prstGeom prst="rect">
            <a:avLst/>
          </a:prstGeom>
          <a:solidFill>
            <a:srgbClr val="1F4E79"/>
          </a:solidFill>
          <a:ln w="63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Meiryo"/>
              </a:rPr>
              <a:t>【2013年】</a:t>
            </a:r>
          </a:p>
        </p:txBody>
      </p:sp>
      <p:sp>
        <p:nvSpPr>
          <p:cNvPr id="36" name="TextBox 17">
            <a:extLst>
              <a:ext uri="{FF2B5EF4-FFF2-40B4-BE49-F238E27FC236}">
                <a16:creationId xmlns:a16="http://schemas.microsoft.com/office/drawing/2014/main" id="{29E4C490-C1E4-7BEF-DE49-92A1D807B123}"/>
              </a:ext>
            </a:extLst>
          </p:cNvPr>
          <p:cNvSpPr txBox="1">
            <a:spLocks noChangeAspect="1"/>
          </p:cNvSpPr>
          <p:nvPr/>
        </p:nvSpPr>
        <p:spPr>
          <a:xfrm>
            <a:off x="7781371" y="1612270"/>
            <a:ext cx="173735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i="0" dirty="0">
                <a:solidFill>
                  <a:srgbClr val="2C3E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新本社ビル移転</a:t>
            </a:r>
          </a:p>
        </p:txBody>
      </p:sp>
      <p:sp>
        <p:nvSpPr>
          <p:cNvPr id="39" name="TextBox 9">
            <a:extLst>
              <a:ext uri="{FF2B5EF4-FFF2-40B4-BE49-F238E27FC236}">
                <a16:creationId xmlns:a16="http://schemas.microsoft.com/office/drawing/2014/main" id="{7BE7C444-DC26-B024-ECBD-4690047F6747}"/>
              </a:ext>
            </a:extLst>
          </p:cNvPr>
          <p:cNvSpPr txBox="1">
            <a:spLocks noChangeAspect="1"/>
          </p:cNvSpPr>
          <p:nvPr/>
        </p:nvSpPr>
        <p:spPr>
          <a:xfrm>
            <a:off x="1258144" y="2133946"/>
            <a:ext cx="173735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b="0" i="0" dirty="0">
                <a:solidFill>
                  <a:srgbClr val="2C3E50"/>
                </a:solidFill>
                <a:latin typeface="Meiryo"/>
              </a:rPr>
              <a:t>1998年4月、東京都渋谷区にてWebサイト制作事業として設立。「デジタルの力で中小企業に貢献する」という理念を掲げ、資本金500万円・従業員3名でスタート。</a:t>
            </a:r>
            <a:endParaRPr sz="1200" b="0" i="0" dirty="0">
              <a:solidFill>
                <a:srgbClr val="2C3E50"/>
              </a:solidFill>
              <a:latin typeface="Meiryo"/>
            </a:endParaRPr>
          </a:p>
        </p:txBody>
      </p:sp>
      <p:sp>
        <p:nvSpPr>
          <p:cNvPr id="40" name="TextBox 9">
            <a:extLst>
              <a:ext uri="{FF2B5EF4-FFF2-40B4-BE49-F238E27FC236}">
                <a16:creationId xmlns:a16="http://schemas.microsoft.com/office/drawing/2014/main" id="{570D77BC-89D5-CE8B-6172-7DC46EB4B957}"/>
              </a:ext>
            </a:extLst>
          </p:cNvPr>
          <p:cNvSpPr txBox="1">
            <a:spLocks noChangeAspect="1"/>
          </p:cNvSpPr>
          <p:nvPr/>
        </p:nvSpPr>
        <p:spPr>
          <a:xfrm>
            <a:off x="2087880" y="5130044"/>
            <a:ext cx="173735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b="0" i="0" dirty="0">
                <a:solidFill>
                  <a:srgbClr val="2C3E50"/>
                </a:solidFill>
                <a:latin typeface="Meiryo"/>
              </a:rPr>
              <a:t>関西エリアの需要拡大を受け大阪支社を開設。西日本全域の営業体制を整備し、従業員50名を達成。コーポレートサイト・ECサイト制作の年間受注が急増。</a:t>
            </a:r>
            <a:endParaRPr sz="1200" b="0" i="0" dirty="0">
              <a:solidFill>
                <a:srgbClr val="2C3E50"/>
              </a:solidFill>
              <a:latin typeface="Meiryo"/>
            </a:endParaRPr>
          </a:p>
        </p:txBody>
      </p:sp>
      <p:sp>
        <p:nvSpPr>
          <p:cNvPr id="41" name="TextBox 9">
            <a:extLst>
              <a:ext uri="{FF2B5EF4-FFF2-40B4-BE49-F238E27FC236}">
                <a16:creationId xmlns:a16="http://schemas.microsoft.com/office/drawing/2014/main" id="{2F6EA62A-10EE-B3B2-656F-A4346EC97310}"/>
              </a:ext>
            </a:extLst>
          </p:cNvPr>
          <p:cNvSpPr txBox="1">
            <a:spLocks noChangeAspect="1"/>
          </p:cNvSpPr>
          <p:nvPr/>
        </p:nvSpPr>
        <p:spPr>
          <a:xfrm>
            <a:off x="4062982" y="5130044"/>
            <a:ext cx="173735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b="0" i="0" dirty="0">
                <a:solidFill>
                  <a:srgbClr val="2C3E50"/>
                </a:solidFill>
                <a:latin typeface="Meiryo"/>
              </a:rPr>
              <a:t>創業15周年を迎え、年商20億円・従業員200名を突破。クラウドサービス「GreenCloud」有料会員が1万社を突破し、日本マーケティング大賞を受賞。</a:t>
            </a:r>
            <a:endParaRPr sz="1200" b="0" i="0" dirty="0">
              <a:solidFill>
                <a:srgbClr val="2C3E50"/>
              </a:solidFill>
              <a:latin typeface="Meiryo"/>
            </a:endParaRPr>
          </a:p>
        </p:txBody>
      </p:sp>
      <p:sp>
        <p:nvSpPr>
          <p:cNvPr id="42" name="TextBox 9">
            <a:extLst>
              <a:ext uri="{FF2B5EF4-FFF2-40B4-BE49-F238E27FC236}">
                <a16:creationId xmlns:a16="http://schemas.microsoft.com/office/drawing/2014/main" id="{0BC7AB79-A320-B93A-66F1-E413BB97D1DB}"/>
              </a:ext>
            </a:extLst>
          </p:cNvPr>
          <p:cNvSpPr txBox="1">
            <a:spLocks noChangeAspect="1"/>
          </p:cNvSpPr>
          <p:nvPr/>
        </p:nvSpPr>
        <p:spPr>
          <a:xfrm>
            <a:off x="8921493" y="5130044"/>
            <a:ext cx="173735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b="0" i="0" dirty="0">
                <a:solidFill>
                  <a:srgbClr val="2C3E50"/>
                </a:solidFill>
                <a:latin typeface="Meiryo"/>
              </a:rPr>
              <a:t>東京証券取引所グロース市場に上場。DXコンサルティング部門が製造業・医療機関から高評価を受け急成長。調達資金で開発体制をさらに強化。</a:t>
            </a:r>
            <a:endParaRPr sz="1200" b="0" i="0" dirty="0">
              <a:solidFill>
                <a:srgbClr val="2C3E50"/>
              </a:solidFill>
              <a:latin typeface="Meiryo"/>
            </a:endParaRPr>
          </a:p>
        </p:txBody>
      </p:sp>
      <p:sp>
        <p:nvSpPr>
          <p:cNvPr id="44" name="TextBox 9">
            <a:extLst>
              <a:ext uri="{FF2B5EF4-FFF2-40B4-BE49-F238E27FC236}">
                <a16:creationId xmlns:a16="http://schemas.microsoft.com/office/drawing/2014/main" id="{D72D5AD3-219A-8CF7-3CB1-660709213AA8}"/>
              </a:ext>
            </a:extLst>
          </p:cNvPr>
          <p:cNvSpPr txBox="1">
            <a:spLocks noChangeAspect="1"/>
          </p:cNvSpPr>
          <p:nvPr/>
        </p:nvSpPr>
        <p:spPr>
          <a:xfrm>
            <a:off x="5792708" y="2133946"/>
            <a:ext cx="173735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b="0" i="0" dirty="0">
                <a:solidFill>
                  <a:srgbClr val="2C3E50"/>
                </a:solidFill>
                <a:latin typeface="Meiryo"/>
              </a:rPr>
              <a:t>シンガポールにアジア初の海外拠点を開設。GreenCloud海外版（英語対応）をリリースし、東南アジア市場への本格展開を開始。従業員350名を達成。</a:t>
            </a:r>
            <a:endParaRPr sz="1200" b="0" i="0" dirty="0">
              <a:solidFill>
                <a:srgbClr val="2C3E50"/>
              </a:solidFill>
              <a:latin typeface="Meiryo"/>
            </a:endParaRPr>
          </a:p>
        </p:txBody>
      </p:sp>
      <p:sp>
        <p:nvSpPr>
          <p:cNvPr id="45" name="TextBox 9">
            <a:extLst>
              <a:ext uri="{FF2B5EF4-FFF2-40B4-BE49-F238E27FC236}">
                <a16:creationId xmlns:a16="http://schemas.microsoft.com/office/drawing/2014/main" id="{237B2FAE-5342-4B9B-7AD3-B38E81047B7D}"/>
              </a:ext>
            </a:extLst>
          </p:cNvPr>
          <p:cNvSpPr txBox="1">
            <a:spLocks noChangeAspect="1"/>
          </p:cNvSpPr>
          <p:nvPr/>
        </p:nvSpPr>
        <p:spPr>
          <a:xfrm>
            <a:off x="8063477" y="2133946"/>
            <a:ext cx="173735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b="0" i="0" dirty="0">
                <a:solidFill>
                  <a:srgbClr val="2C3E50"/>
                </a:solidFill>
                <a:latin typeface="Meiryo"/>
              </a:rPr>
              <a:t>EC・決済連携ソリューションの提供を開始。名古屋・仙台にも営業拠点を開設し、全国6拠点体制を確立。従業員100名を突破。</a:t>
            </a:r>
            <a:endParaRPr sz="1200" b="0" i="0" dirty="0">
              <a:solidFill>
                <a:srgbClr val="2C3E50"/>
              </a:solidFill>
              <a:latin typeface="Meiryo"/>
            </a:endParaRPr>
          </a:p>
        </p:txBody>
      </p:sp>
      <p:sp>
        <p:nvSpPr>
          <p:cNvPr id="46" name="TextBox 9">
            <a:extLst>
              <a:ext uri="{FF2B5EF4-FFF2-40B4-BE49-F238E27FC236}">
                <a16:creationId xmlns:a16="http://schemas.microsoft.com/office/drawing/2014/main" id="{1AEBC3EC-988D-5FF3-C3FA-5D5E1D5404F8}"/>
              </a:ext>
            </a:extLst>
          </p:cNvPr>
          <p:cNvSpPr txBox="1">
            <a:spLocks noChangeAspect="1"/>
          </p:cNvSpPr>
          <p:nvPr/>
        </p:nvSpPr>
        <p:spPr>
          <a:xfrm>
            <a:off x="10314099" y="2133946"/>
            <a:ext cx="173735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b="0" i="0" dirty="0">
                <a:solidFill>
                  <a:srgbClr val="2C3E50"/>
                </a:solidFill>
                <a:latin typeface="Meiryo"/>
              </a:rPr>
              <a:t>事業規模の拡大に伴い、渋谷区内の新オフィスビルへ移転。執務スペースを従来の3倍に拡張し、エンジニア・デザイナーの採用を本格化。</a:t>
            </a:r>
            <a:endParaRPr sz="1200" b="0" i="0" dirty="0">
              <a:solidFill>
                <a:srgbClr val="2C3E50"/>
              </a:solidFill>
              <a:latin typeface="Meiry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310</Words>
  <Application>Microsoft Office PowerPoint</Application>
  <PresentationFormat>ユーザー設定</PresentationFormat>
  <Paragraphs>25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Meiryo</vt:lpstr>
      <vt:lpstr>Arial</vt:lpstr>
      <vt:lpstr>Calibri</vt:lpstr>
      <vt:lpstr>Office Theme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隆弘 野邊</cp:lastModifiedBy>
  <cp:revision>4</cp:revision>
  <dcterms:created xsi:type="dcterms:W3CDTF">2013-01-27T09:14:16Z</dcterms:created>
  <dcterms:modified xsi:type="dcterms:W3CDTF">2026-07-31T13:04:39Z</dcterms:modified>
  <cp:category/>
</cp:coreProperties>
</file>