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6473952"/>
            <a:ext cx="11064240" cy="0"/>
          </a:xfrm>
          <a:prstGeom prst="line">
            <a:avLst/>
          </a:prstGeom>
          <a:noFill/>
          <a:ln w="10160">
            <a:solidFill>
              <a:srgbClr val="E5EAF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94360" y="6547104"/>
            <a:ext cx="36576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AA6B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CASE STUDY STORY TEMPLATE</a:t>
            </a:r>
            <a:endParaRPr lang="en-US" sz="6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384280" y="651967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700">
                <a:solidFill>
                  <a:srgbClr val="9AA6B2"/>
                </a:solidFill>
                <a:latin typeface="Yu Gothic"/>
                <a:ea typeface="Yu Gothic"/>
                <a:cs typeface="Yu Gothic"/>
              </a:defRPr>
            </a:lvl1pPr>
          </a:lstStyle>
          <a:p>
            <a:pPr algn="l"/>
            <a:fld id="{F7021451-1387-4CA6-816F-3879F97B5CBC}" type="slidenum">
              <a:rPr b="0" lang="en-US"/>
              <a:t>1002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384280" y="651967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700">
                <a:solidFill>
                  <a:srgbClr val="9AA6B2"/>
                </a:solidFill>
                <a:latin typeface="Yu Gothic"/>
                <a:ea typeface="Yu Gothic"/>
                <a:cs typeface="Yu Gothic"/>
              </a:defRPr>
            </a:lvl1pPr>
          </a:lstStyle>
          <a:p>
            <a:pPr algn="l"/>
            <a:fld id="{F7021451-1387-4CA6-816F-3879F97B5CBC}" type="slidenum">
              <a:rPr b="0" lang="en-US"/>
              <a:t>null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788920" cy="6858000"/>
          </a:xfrm>
          <a:prstGeom prst="rect">
            <a:avLst/>
          </a:prstGeom>
          <a:solidFill>
            <a:srgbClr val="EAF2FA"/>
          </a:solidFill>
          <a:ln w="12700">
            <a:solidFill>
              <a:srgbClr val="EAF2F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4983480"/>
            <a:ext cx="2788920" cy="1874520"/>
          </a:xfrm>
          <a:prstGeom prst="rect">
            <a:avLst/>
          </a:prstGeom>
          <a:solidFill>
            <a:srgbClr val="E8F7F7"/>
          </a:solidFill>
          <a:ln w="12700">
            <a:solidFill>
              <a:srgbClr val="E8F7F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921240" y="493776"/>
            <a:ext cx="1161288" cy="329184"/>
          </a:xfrm>
          <a:prstGeom prst="roundRect">
            <a:avLst>
              <a:gd name="adj" fmla="val 22222"/>
            </a:avLst>
          </a:prstGeom>
          <a:solidFill>
            <a:srgbClr val="E8F7F7"/>
          </a:solidFill>
          <a:ln w="12700">
            <a:solidFill>
              <a:srgbClr val="E8F7F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0131552" y="576072"/>
            <a:ext cx="73152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60" b="1" dirty="0">
                <a:solidFill>
                  <a:srgbClr val="00A6A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LOGO</a:t>
            </a:r>
            <a:endParaRPr lang="en-US" sz="660" dirty="0"/>
          </a:p>
        </p:txBody>
      </p:sp>
      <p:sp>
        <p:nvSpPr>
          <p:cNvPr id="7" name="Text 5"/>
          <p:cNvSpPr/>
          <p:nvPr/>
        </p:nvSpPr>
        <p:spPr>
          <a:xfrm>
            <a:off x="3429000" y="1920240"/>
            <a:ext cx="61264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成功事例ストーリー</a:t>
            </a:r>
            <a:endParaRPr lang="en-US" sz="3100" dirty="0"/>
          </a:p>
        </p:txBody>
      </p:sp>
      <p:sp>
        <p:nvSpPr>
          <p:cNvPr id="8" name="Text 6"/>
          <p:cNvSpPr/>
          <p:nvPr/>
        </p:nvSpPr>
        <p:spPr>
          <a:xfrm>
            <a:off x="3456432" y="2679192"/>
            <a:ext cx="6035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20" dirty="0">
                <a:solidFill>
                  <a:srgbClr val="5B677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課題から成果までをわかりやすく伝える導入事例テンプレート</a:t>
            </a:r>
            <a:endParaRPr lang="en-US" sz="1220" dirty="0"/>
          </a:p>
        </p:txBody>
      </p:sp>
      <p:sp>
        <p:nvSpPr>
          <p:cNvPr id="9" name="Shape 7"/>
          <p:cNvSpPr/>
          <p:nvPr/>
        </p:nvSpPr>
        <p:spPr>
          <a:xfrm>
            <a:off x="3456432" y="3291840"/>
            <a:ext cx="685800" cy="45720"/>
          </a:xfrm>
          <a:prstGeom prst="rect">
            <a:avLst/>
          </a:prstGeom>
          <a:solidFill>
            <a:srgbClr val="00A6A6"/>
          </a:solidFill>
          <a:ln w="12700">
            <a:solidFill>
              <a:srgbClr val="00A6A6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251960" y="3291840"/>
            <a:ext cx="1325880" cy="45720"/>
          </a:xfrm>
          <a:prstGeom prst="rect">
            <a:avLst/>
          </a:prstGeom>
          <a:solidFill>
            <a:srgbClr val="1D4E89"/>
          </a:solidFill>
          <a:ln w="12700">
            <a:solidFill>
              <a:srgbClr val="1D4E89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456432" y="3749040"/>
            <a:ext cx="3566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0A6A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Client Success Story / Case Study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9692640" y="5760720"/>
            <a:ext cx="9144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D4E89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2026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8366760" y="1508760"/>
            <a:ext cx="1938528" cy="1938528"/>
          </a:xfrm>
          <a:prstGeom prst="arc">
            <a:avLst/>
          </a:prstGeom>
          <a:solidFill>
            <a:srgbClr val="FFFFFF">
              <a:alpha val="0"/>
            </a:srgbClr>
          </a:solidFill>
          <a:ln w="15240">
            <a:solidFill>
              <a:srgbClr val="D8E0E8">
                <a:alpha val="90000"/>
              </a:srgbClr>
            </a:solidFill>
            <a:prstDash val="solid"/>
          </a:ln>
        </p:spPr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384280" y="651967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700">
                <a:solidFill>
                  <a:srgbClr val="9AA6B2"/>
                </a:solidFill>
                <a:latin typeface="Yu Gothic"/>
                <a:ea typeface="Yu Gothic"/>
                <a:cs typeface="Yu Gothic"/>
              </a:defRPr>
            </a:lvl1pPr>
          </a:lstStyle>
          <a:p>
            <a:pPr algn="l"/>
            <a:fld id="{F7021451-1387-4CA6-816F-3879F97B5CBC}" type="slidenum">
              <a:rPr b="0" lang="en-US"/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21792" y="329184"/>
            <a:ext cx="29260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A6A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01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1261872" y="256032"/>
            <a:ext cx="6812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背景紹介</a:t>
            </a:r>
            <a:endParaRPr lang="en-US" sz="2300" dirty="0"/>
          </a:p>
        </p:txBody>
      </p:sp>
      <p:sp>
        <p:nvSpPr>
          <p:cNvPr id="4" name="Text 2"/>
          <p:cNvSpPr/>
          <p:nvPr/>
        </p:nvSpPr>
        <p:spPr>
          <a:xfrm>
            <a:off x="1280160" y="731520"/>
            <a:ext cx="6812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B677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企業概要と導入前の状況を整理します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10716768" y="310896"/>
            <a:ext cx="859536" cy="237744"/>
          </a:xfrm>
          <a:prstGeom prst="rect">
            <a:avLst/>
          </a:prstGeom>
          <a:solidFill>
            <a:srgbClr val="E8F7F7"/>
          </a:solidFill>
          <a:ln w="12700">
            <a:solidFill>
              <a:srgbClr val="E8F7F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0890504" y="347472"/>
            <a:ext cx="53035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80" b="1" dirty="0">
                <a:solidFill>
                  <a:srgbClr val="00A6A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LOGO</a:t>
            </a:r>
            <a:endParaRPr lang="en-US" sz="580" dirty="0"/>
          </a:p>
        </p:txBody>
      </p:sp>
      <p:sp>
        <p:nvSpPr>
          <p:cNvPr id="7" name="Shape 5"/>
          <p:cNvSpPr/>
          <p:nvPr/>
        </p:nvSpPr>
        <p:spPr>
          <a:xfrm>
            <a:off x="713232" y="1325880"/>
            <a:ext cx="3886200" cy="4434840"/>
          </a:xfrm>
          <a:prstGeom prst="roundRect">
            <a:avLst>
              <a:gd name="adj" fmla="val 1882"/>
            </a:avLst>
          </a:prstGeom>
          <a:solidFill>
            <a:srgbClr val="EAF2FA"/>
          </a:solidFill>
          <a:ln w="12700">
            <a:solidFill>
              <a:srgbClr val="EAF2F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33272" y="1691640"/>
            <a:ext cx="2194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1D4E89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CUSTOMER PROFILE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1033272" y="2057400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株式会社〇〇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051560" y="2761488"/>
            <a:ext cx="233172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B677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業種：ITサービス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B677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規模：従業員 500名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B677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地域：東京都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B677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導入時期：2026年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1024128" y="4526280"/>
            <a:ext cx="2331720" cy="566928"/>
          </a:xfrm>
          <a:prstGeom prst="roundRect">
            <a:avLst>
              <a:gd name="adj" fmla="val 12903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600200" y="4754880"/>
            <a:ext cx="1234440" cy="118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b="1" dirty="0">
                <a:solidFill>
                  <a:srgbClr val="D8E0E8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PHOTO / LOGO</a:t>
            </a:r>
            <a:endParaRPr lang="en-US" sz="650" dirty="0"/>
          </a:p>
        </p:txBody>
      </p:sp>
      <p:sp>
        <p:nvSpPr>
          <p:cNvPr id="13" name="Shape 11"/>
          <p:cNvSpPr/>
          <p:nvPr/>
        </p:nvSpPr>
        <p:spPr>
          <a:xfrm>
            <a:off x="5074920" y="1426464"/>
            <a:ext cx="2606040" cy="1517904"/>
          </a:xfrm>
          <a:prstGeom prst="roundRect">
            <a:avLst>
              <a:gd name="adj" fmla="val 4819"/>
            </a:avLst>
          </a:prstGeom>
          <a:solidFill>
            <a:srgbClr val="FFFFFF"/>
          </a:solidFill>
          <a:ln w="12700">
            <a:solidFill>
              <a:srgbClr val="D8E0E8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5074920" y="1426464"/>
            <a:ext cx="73152" cy="1517904"/>
          </a:xfrm>
          <a:prstGeom prst="rect">
            <a:avLst/>
          </a:prstGeom>
          <a:solidFill>
            <a:srgbClr val="1D4E89"/>
          </a:solidFill>
          <a:ln w="12700">
            <a:solidFill>
              <a:srgbClr val="1D4E89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303520" y="1627632"/>
            <a:ext cx="21945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導入前の状況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303520" y="2011680"/>
            <a:ext cx="2148840" cy="7680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860" dirty="0">
                <a:solidFill>
                  <a:srgbClr val="5B677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部門ごとに情報が分散し、業務プロセスの可視化が難しい状態。</a:t>
            </a:r>
            <a:endParaRPr lang="en-US" sz="860" dirty="0"/>
          </a:p>
        </p:txBody>
      </p:sp>
      <p:sp>
        <p:nvSpPr>
          <p:cNvPr id="17" name="Shape 15"/>
          <p:cNvSpPr/>
          <p:nvPr/>
        </p:nvSpPr>
        <p:spPr>
          <a:xfrm>
            <a:off x="8001000" y="1426464"/>
            <a:ext cx="2606040" cy="1517904"/>
          </a:xfrm>
          <a:prstGeom prst="roundRect">
            <a:avLst>
              <a:gd name="adj" fmla="val 4819"/>
            </a:avLst>
          </a:prstGeom>
          <a:solidFill>
            <a:srgbClr val="FFFFFF"/>
          </a:solidFill>
          <a:ln w="12700">
            <a:solidFill>
              <a:srgbClr val="D8E0E8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8001000" y="1426464"/>
            <a:ext cx="73152" cy="1517904"/>
          </a:xfrm>
          <a:prstGeom prst="rect">
            <a:avLst/>
          </a:prstGeom>
          <a:solidFill>
            <a:srgbClr val="00A6A6"/>
          </a:solidFill>
          <a:ln w="12700">
            <a:solidFill>
              <a:srgbClr val="00A6A6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29600" y="1627632"/>
            <a:ext cx="21945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期待していた効果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8229600" y="2011680"/>
            <a:ext cx="2148840" cy="7680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860" dirty="0">
                <a:solidFill>
                  <a:srgbClr val="5B677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情報共有の標準化と、意思決定スピードの向上を目指した。</a:t>
            </a:r>
            <a:endParaRPr lang="en-US" sz="860" dirty="0"/>
          </a:p>
        </p:txBody>
      </p:sp>
      <p:sp>
        <p:nvSpPr>
          <p:cNvPr id="21" name="Shape 19"/>
          <p:cNvSpPr/>
          <p:nvPr/>
        </p:nvSpPr>
        <p:spPr>
          <a:xfrm>
            <a:off x="5074920" y="3493008"/>
            <a:ext cx="2606040" cy="1517904"/>
          </a:xfrm>
          <a:prstGeom prst="roundRect">
            <a:avLst>
              <a:gd name="adj" fmla="val 4819"/>
            </a:avLst>
          </a:prstGeom>
          <a:solidFill>
            <a:srgbClr val="FFFFFF"/>
          </a:solidFill>
          <a:ln w="12700">
            <a:solidFill>
              <a:srgbClr val="D8E0E8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5074920" y="3493008"/>
            <a:ext cx="73152" cy="1517904"/>
          </a:xfrm>
          <a:prstGeom prst="rect">
            <a:avLst/>
          </a:prstGeom>
          <a:solidFill>
            <a:srgbClr val="1D4E89"/>
          </a:solidFill>
          <a:ln w="12700">
            <a:solidFill>
              <a:srgbClr val="1D4E89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303520" y="3694176"/>
            <a:ext cx="21945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検討のきっかけ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5303520" y="4078224"/>
            <a:ext cx="2148840" cy="7680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860" dirty="0">
                <a:solidFill>
                  <a:srgbClr val="5B677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既存ツールでは運用負荷が高く、現場定着に課題があった。</a:t>
            </a:r>
            <a:endParaRPr lang="en-US" sz="860" dirty="0"/>
          </a:p>
        </p:txBody>
      </p:sp>
      <p:sp>
        <p:nvSpPr>
          <p:cNvPr id="25" name="Shape 23"/>
          <p:cNvSpPr/>
          <p:nvPr/>
        </p:nvSpPr>
        <p:spPr>
          <a:xfrm>
            <a:off x="8001000" y="3493008"/>
            <a:ext cx="2606040" cy="1517904"/>
          </a:xfrm>
          <a:prstGeom prst="roundRect">
            <a:avLst>
              <a:gd name="adj" fmla="val 4819"/>
            </a:avLst>
          </a:prstGeom>
          <a:solidFill>
            <a:srgbClr val="FFFFFF"/>
          </a:solidFill>
          <a:ln w="12700">
            <a:solidFill>
              <a:srgbClr val="D8E0E8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8001000" y="3493008"/>
            <a:ext cx="73152" cy="1517904"/>
          </a:xfrm>
          <a:prstGeom prst="rect">
            <a:avLst/>
          </a:prstGeom>
          <a:solidFill>
            <a:srgbClr val="00A6A6"/>
          </a:solidFill>
          <a:ln w="12700">
            <a:solidFill>
              <a:srgbClr val="00A6A6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229600" y="3694176"/>
            <a:ext cx="21945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選定ポイント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8229600" y="4078224"/>
            <a:ext cx="2148840" cy="7680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860" dirty="0">
                <a:solidFill>
                  <a:srgbClr val="5B677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使いやすさ、拡張性、サポート体制を重視して比較検討。</a:t>
            </a:r>
            <a:endParaRPr lang="en-US" sz="86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384280" y="651967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700">
                <a:solidFill>
                  <a:srgbClr val="9AA6B2"/>
                </a:solidFill>
                <a:latin typeface="Yu Gothic"/>
                <a:ea typeface="Yu Gothic"/>
                <a:cs typeface="Yu Gothic"/>
              </a:defRPr>
            </a:lvl1pPr>
          </a:lstStyle>
          <a:p>
            <a:pPr algn="l"/>
            <a:fld id="{F7021451-1387-4CA6-816F-3879F97B5CBC}" type="slidenum">
              <a:rPr b="0" lang="en-US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21792" y="329184"/>
            <a:ext cx="29260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A6A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02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1261872" y="256032"/>
            <a:ext cx="6812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課題</a:t>
            </a:r>
            <a:endParaRPr lang="en-US" sz="2300" dirty="0"/>
          </a:p>
        </p:txBody>
      </p:sp>
      <p:sp>
        <p:nvSpPr>
          <p:cNvPr id="4" name="Text 2"/>
          <p:cNvSpPr/>
          <p:nvPr/>
        </p:nvSpPr>
        <p:spPr>
          <a:xfrm>
            <a:off x="1280160" y="731520"/>
            <a:ext cx="6812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B677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導入前に抱えていた3つの主要課題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10716768" y="310896"/>
            <a:ext cx="859536" cy="237744"/>
          </a:xfrm>
          <a:prstGeom prst="rect">
            <a:avLst/>
          </a:prstGeom>
          <a:solidFill>
            <a:srgbClr val="E8F7F7"/>
          </a:solidFill>
          <a:ln w="12700">
            <a:solidFill>
              <a:srgbClr val="E8F7F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0890504" y="347472"/>
            <a:ext cx="53035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80" b="1" dirty="0">
                <a:solidFill>
                  <a:srgbClr val="00A6A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LOGO</a:t>
            </a:r>
            <a:endParaRPr lang="en-US" sz="580" dirty="0"/>
          </a:p>
        </p:txBody>
      </p:sp>
      <p:sp>
        <p:nvSpPr>
          <p:cNvPr id="7" name="Shape 5"/>
          <p:cNvSpPr/>
          <p:nvPr/>
        </p:nvSpPr>
        <p:spPr>
          <a:xfrm>
            <a:off x="841248" y="1600200"/>
            <a:ext cx="2788920" cy="3703320"/>
          </a:xfrm>
          <a:prstGeom prst="roundRect">
            <a:avLst>
              <a:gd name="adj" fmla="val 2623"/>
            </a:avLst>
          </a:prstGeom>
          <a:solidFill>
            <a:srgbClr val="EAF2FA"/>
          </a:solidFill>
          <a:ln w="12700">
            <a:solidFill>
              <a:srgbClr val="EAF2F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69848" y="1874520"/>
            <a:ext cx="384048" cy="384048"/>
          </a:xfrm>
          <a:prstGeom prst="ellipse">
            <a:avLst/>
          </a:prstGeom>
          <a:solidFill>
            <a:srgbClr val="1D4E89"/>
          </a:solidFill>
          <a:ln w="12700">
            <a:solidFill>
              <a:srgbClr val="1D4E89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69848" y="1965960"/>
            <a:ext cx="384048" cy="1005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01</a:t>
            </a:r>
            <a:endParaRPr lang="en-US" sz="700" dirty="0"/>
          </a:p>
        </p:txBody>
      </p:sp>
      <p:sp>
        <p:nvSpPr>
          <p:cNvPr id="10" name="Text 8"/>
          <p:cNvSpPr/>
          <p:nvPr/>
        </p:nvSpPr>
        <p:spPr>
          <a:xfrm>
            <a:off x="1069848" y="2542032"/>
            <a:ext cx="22677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情報が分散している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1069848" y="3090672"/>
            <a:ext cx="226771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20" dirty="0">
                <a:solidFill>
                  <a:srgbClr val="5B677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必要な情報が複数のツールに分散し、確認に時間がかかる。</a:t>
            </a:r>
            <a:endParaRPr lang="en-US" sz="920" dirty="0"/>
          </a:p>
        </p:txBody>
      </p:sp>
      <p:sp>
        <p:nvSpPr>
          <p:cNvPr id="12" name="Shape 10"/>
          <p:cNvSpPr/>
          <p:nvPr/>
        </p:nvSpPr>
        <p:spPr>
          <a:xfrm>
            <a:off x="1069848" y="4160520"/>
            <a:ext cx="2194560" cy="0"/>
          </a:xfrm>
          <a:prstGeom prst="line">
            <a:avLst/>
          </a:prstGeom>
          <a:noFill/>
          <a:ln w="13970">
            <a:solidFill>
              <a:srgbClr val="1D4E89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069848" y="4434840"/>
            <a:ext cx="219456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D4E89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工数増加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224528" y="1600200"/>
            <a:ext cx="2788920" cy="3703320"/>
          </a:xfrm>
          <a:prstGeom prst="roundRect">
            <a:avLst>
              <a:gd name="adj" fmla="val 2623"/>
            </a:avLst>
          </a:prstGeom>
          <a:solidFill>
            <a:srgbClr val="E8F7F7"/>
          </a:solidFill>
          <a:ln w="12700">
            <a:solidFill>
              <a:srgbClr val="E8F7F7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453128" y="1874520"/>
            <a:ext cx="384048" cy="384048"/>
          </a:xfrm>
          <a:prstGeom prst="ellipse">
            <a:avLst/>
          </a:prstGeom>
          <a:solidFill>
            <a:srgbClr val="00A6A6"/>
          </a:solidFill>
          <a:ln w="12700">
            <a:solidFill>
              <a:srgbClr val="00A6A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453128" y="1965960"/>
            <a:ext cx="384048" cy="1005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02</a:t>
            </a:r>
            <a:endParaRPr lang="en-US" sz="700" dirty="0"/>
          </a:p>
        </p:txBody>
      </p:sp>
      <p:sp>
        <p:nvSpPr>
          <p:cNvPr id="17" name="Text 15"/>
          <p:cNvSpPr/>
          <p:nvPr/>
        </p:nvSpPr>
        <p:spPr>
          <a:xfrm>
            <a:off x="4453128" y="2542032"/>
            <a:ext cx="22677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進捗が見えにくい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4453128" y="3090672"/>
            <a:ext cx="226771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20" dirty="0">
                <a:solidFill>
                  <a:srgbClr val="5B677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案件やタスクの進捗がリアルタイムで把握しにくい。</a:t>
            </a:r>
            <a:endParaRPr lang="en-US" sz="920" dirty="0"/>
          </a:p>
        </p:txBody>
      </p:sp>
      <p:sp>
        <p:nvSpPr>
          <p:cNvPr id="19" name="Shape 17"/>
          <p:cNvSpPr/>
          <p:nvPr/>
        </p:nvSpPr>
        <p:spPr>
          <a:xfrm>
            <a:off x="4453128" y="4160520"/>
            <a:ext cx="2194560" cy="0"/>
          </a:xfrm>
          <a:prstGeom prst="line">
            <a:avLst/>
          </a:prstGeom>
          <a:noFill/>
          <a:ln w="13970">
            <a:solidFill>
              <a:srgbClr val="00A6A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453128" y="4434840"/>
            <a:ext cx="219456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A6A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判断遅延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7607808" y="1600200"/>
            <a:ext cx="2788920" cy="3703320"/>
          </a:xfrm>
          <a:prstGeom prst="roundRect">
            <a:avLst>
              <a:gd name="adj" fmla="val 2623"/>
            </a:avLst>
          </a:prstGeom>
          <a:solidFill>
            <a:srgbClr val="EAF2FA"/>
          </a:solidFill>
          <a:ln w="12700">
            <a:solidFill>
              <a:srgbClr val="EAF2FA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836408" y="1874520"/>
            <a:ext cx="384048" cy="384048"/>
          </a:xfrm>
          <a:prstGeom prst="ellipse">
            <a:avLst/>
          </a:prstGeom>
          <a:solidFill>
            <a:srgbClr val="1D4E89"/>
          </a:solidFill>
          <a:ln w="12700">
            <a:solidFill>
              <a:srgbClr val="1D4E89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836408" y="1965960"/>
            <a:ext cx="384048" cy="1005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03</a:t>
            </a:r>
            <a:endParaRPr lang="en-US" sz="700" dirty="0"/>
          </a:p>
        </p:txBody>
      </p:sp>
      <p:sp>
        <p:nvSpPr>
          <p:cNvPr id="24" name="Text 22"/>
          <p:cNvSpPr/>
          <p:nvPr/>
        </p:nvSpPr>
        <p:spPr>
          <a:xfrm>
            <a:off x="7836408" y="2542032"/>
            <a:ext cx="22677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属人化が進んでいる</a:t>
            </a:r>
            <a:endParaRPr lang="en-US" sz="1500" dirty="0"/>
          </a:p>
        </p:txBody>
      </p:sp>
      <p:sp>
        <p:nvSpPr>
          <p:cNvPr id="25" name="Text 23"/>
          <p:cNvSpPr/>
          <p:nvPr/>
        </p:nvSpPr>
        <p:spPr>
          <a:xfrm>
            <a:off x="7836408" y="3090672"/>
            <a:ext cx="226771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20" dirty="0">
                <a:solidFill>
                  <a:srgbClr val="5B677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担当者ごとに進め方が異なり、引き継ぎに時間がかかる。</a:t>
            </a:r>
            <a:endParaRPr lang="en-US" sz="920" dirty="0"/>
          </a:p>
        </p:txBody>
      </p:sp>
      <p:sp>
        <p:nvSpPr>
          <p:cNvPr id="26" name="Shape 24"/>
          <p:cNvSpPr/>
          <p:nvPr/>
        </p:nvSpPr>
        <p:spPr>
          <a:xfrm>
            <a:off x="7836408" y="4160520"/>
            <a:ext cx="2194560" cy="0"/>
          </a:xfrm>
          <a:prstGeom prst="line">
            <a:avLst/>
          </a:prstGeom>
          <a:noFill/>
          <a:ln w="13970">
            <a:solidFill>
              <a:srgbClr val="1D4E89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7836408" y="4434840"/>
            <a:ext cx="219456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D4E89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品質ばらつき</a:t>
            </a:r>
            <a:endParaRPr lang="en-US" sz="9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384280" y="651967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700">
                <a:solidFill>
                  <a:srgbClr val="9AA6B2"/>
                </a:solidFill>
                <a:latin typeface="Yu Gothic"/>
                <a:ea typeface="Yu Gothic"/>
                <a:cs typeface="Yu Gothic"/>
              </a:defRPr>
            </a:lvl1pPr>
          </a:lstStyle>
          <a:p>
            <a:pPr algn="l"/>
            <a:fld id="{F7021451-1387-4CA6-816F-3879F97B5CBC}" type="slidenum">
              <a:rPr b="0" lang="en-US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21792" y="329184"/>
            <a:ext cx="29260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A6A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03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1261872" y="256032"/>
            <a:ext cx="6812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取り組み</a:t>
            </a:r>
            <a:endParaRPr lang="en-US" sz="2300" dirty="0"/>
          </a:p>
        </p:txBody>
      </p:sp>
      <p:sp>
        <p:nvSpPr>
          <p:cNvPr id="4" name="Text 2"/>
          <p:cNvSpPr/>
          <p:nvPr/>
        </p:nvSpPr>
        <p:spPr>
          <a:xfrm>
            <a:off x="1280160" y="731520"/>
            <a:ext cx="6812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B677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課題解決に向けた導入プロセス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10716768" y="310896"/>
            <a:ext cx="859536" cy="237744"/>
          </a:xfrm>
          <a:prstGeom prst="rect">
            <a:avLst/>
          </a:prstGeom>
          <a:solidFill>
            <a:srgbClr val="E8F7F7"/>
          </a:solidFill>
          <a:ln w="12700">
            <a:solidFill>
              <a:srgbClr val="E8F7F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0890504" y="347472"/>
            <a:ext cx="53035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80" b="1" dirty="0">
                <a:solidFill>
                  <a:srgbClr val="00A6A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LOGO</a:t>
            </a:r>
            <a:endParaRPr lang="en-US" sz="580" dirty="0"/>
          </a:p>
        </p:txBody>
      </p:sp>
      <p:sp>
        <p:nvSpPr>
          <p:cNvPr id="7" name="Shape 5"/>
          <p:cNvSpPr/>
          <p:nvPr/>
        </p:nvSpPr>
        <p:spPr>
          <a:xfrm>
            <a:off x="2542032" y="3063240"/>
            <a:ext cx="1975104" cy="41148"/>
          </a:xfrm>
          <a:prstGeom prst="rect">
            <a:avLst/>
          </a:prstGeom>
          <a:solidFill>
            <a:srgbClr val="D8E0E8"/>
          </a:solidFill>
          <a:ln w="12700">
            <a:solidFill>
              <a:srgbClr val="D8E0E8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330952" y="3063240"/>
            <a:ext cx="1975104" cy="41148"/>
          </a:xfrm>
          <a:prstGeom prst="rect">
            <a:avLst/>
          </a:prstGeom>
          <a:solidFill>
            <a:srgbClr val="D8E0E8"/>
          </a:solidFill>
          <a:ln w="12700">
            <a:solidFill>
              <a:srgbClr val="D8E0E8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119872" y="3063240"/>
            <a:ext cx="1975104" cy="41148"/>
          </a:xfrm>
          <a:prstGeom prst="rect">
            <a:avLst/>
          </a:prstGeom>
          <a:solidFill>
            <a:srgbClr val="D8E0E8"/>
          </a:solidFill>
          <a:ln w="12700">
            <a:solidFill>
              <a:srgbClr val="D8E0E8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755648" y="2697480"/>
            <a:ext cx="713232" cy="713232"/>
          </a:xfrm>
          <a:prstGeom prst="ellipse">
            <a:avLst/>
          </a:prstGeom>
          <a:solidFill>
            <a:srgbClr val="1D4E89"/>
          </a:solidFill>
          <a:ln w="12700">
            <a:solidFill>
              <a:srgbClr val="1D4E89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874520" y="2898648"/>
            <a:ext cx="475488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1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914400" y="3794760"/>
            <a:ext cx="2304288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8E0E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124712" y="3995928"/>
            <a:ext cx="7315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D4E89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STEP 1</a:t>
            </a:r>
            <a:endParaRPr lang="en-US" sz="700" dirty="0"/>
          </a:p>
        </p:txBody>
      </p:sp>
      <p:sp>
        <p:nvSpPr>
          <p:cNvPr id="14" name="Text 12"/>
          <p:cNvSpPr/>
          <p:nvPr/>
        </p:nvSpPr>
        <p:spPr>
          <a:xfrm>
            <a:off x="1124712" y="4279392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現状分析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124712" y="46268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60" dirty="0">
                <a:solidFill>
                  <a:srgbClr val="5B677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業務フローと課題を整理</a:t>
            </a:r>
            <a:endParaRPr lang="en-US" sz="760" dirty="0"/>
          </a:p>
        </p:txBody>
      </p:sp>
      <p:sp>
        <p:nvSpPr>
          <p:cNvPr id="16" name="Shape 14"/>
          <p:cNvSpPr/>
          <p:nvPr/>
        </p:nvSpPr>
        <p:spPr>
          <a:xfrm>
            <a:off x="4544568" y="2697480"/>
            <a:ext cx="713232" cy="713232"/>
          </a:xfrm>
          <a:prstGeom prst="ellipse">
            <a:avLst/>
          </a:prstGeom>
          <a:solidFill>
            <a:srgbClr val="00A6A6"/>
          </a:solidFill>
          <a:ln w="12700">
            <a:solidFill>
              <a:srgbClr val="00A6A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663440" y="2898648"/>
            <a:ext cx="475488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2</a:t>
            </a:r>
            <a:endParaRPr lang="en-US" sz="800" dirty="0"/>
          </a:p>
        </p:txBody>
      </p:sp>
      <p:sp>
        <p:nvSpPr>
          <p:cNvPr id="18" name="Shape 16"/>
          <p:cNvSpPr/>
          <p:nvPr/>
        </p:nvSpPr>
        <p:spPr>
          <a:xfrm>
            <a:off x="3703320" y="3794760"/>
            <a:ext cx="2304288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8E0E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913632" y="3995928"/>
            <a:ext cx="7315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00A6A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STEP 2</a:t>
            </a:r>
            <a:endParaRPr lang="en-US" sz="700" dirty="0"/>
          </a:p>
        </p:txBody>
      </p:sp>
      <p:sp>
        <p:nvSpPr>
          <p:cNvPr id="20" name="Text 18"/>
          <p:cNvSpPr/>
          <p:nvPr/>
        </p:nvSpPr>
        <p:spPr>
          <a:xfrm>
            <a:off x="3913632" y="4279392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設計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3913632" y="46268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60" dirty="0">
                <a:solidFill>
                  <a:srgbClr val="5B677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運用ルールと権限を設計</a:t>
            </a:r>
            <a:endParaRPr lang="en-US" sz="760" dirty="0"/>
          </a:p>
        </p:txBody>
      </p:sp>
      <p:sp>
        <p:nvSpPr>
          <p:cNvPr id="22" name="Shape 20"/>
          <p:cNvSpPr/>
          <p:nvPr/>
        </p:nvSpPr>
        <p:spPr>
          <a:xfrm>
            <a:off x="7333488" y="2697480"/>
            <a:ext cx="713232" cy="713232"/>
          </a:xfrm>
          <a:prstGeom prst="ellipse">
            <a:avLst/>
          </a:prstGeom>
          <a:solidFill>
            <a:srgbClr val="1D4E89"/>
          </a:solidFill>
          <a:ln w="12700">
            <a:solidFill>
              <a:srgbClr val="1D4E89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452360" y="2898648"/>
            <a:ext cx="475488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3</a:t>
            </a:r>
            <a:endParaRPr lang="en-US" sz="800" dirty="0"/>
          </a:p>
        </p:txBody>
      </p:sp>
      <p:sp>
        <p:nvSpPr>
          <p:cNvPr id="24" name="Shape 22"/>
          <p:cNvSpPr/>
          <p:nvPr/>
        </p:nvSpPr>
        <p:spPr>
          <a:xfrm>
            <a:off x="6492240" y="3794760"/>
            <a:ext cx="2304288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8E0E8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702552" y="3995928"/>
            <a:ext cx="7315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D4E89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STEP 3</a:t>
            </a:r>
            <a:endParaRPr lang="en-US" sz="700" dirty="0"/>
          </a:p>
        </p:txBody>
      </p:sp>
      <p:sp>
        <p:nvSpPr>
          <p:cNvPr id="26" name="Text 24"/>
          <p:cNvSpPr/>
          <p:nvPr/>
        </p:nvSpPr>
        <p:spPr>
          <a:xfrm>
            <a:off x="6702552" y="4279392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導入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6702552" y="46268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60" dirty="0">
                <a:solidFill>
                  <a:srgbClr val="5B677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小規模チームから段階展開</a:t>
            </a:r>
            <a:endParaRPr lang="en-US" sz="760" dirty="0"/>
          </a:p>
        </p:txBody>
      </p:sp>
      <p:sp>
        <p:nvSpPr>
          <p:cNvPr id="28" name="Shape 26"/>
          <p:cNvSpPr/>
          <p:nvPr/>
        </p:nvSpPr>
        <p:spPr>
          <a:xfrm>
            <a:off x="10122408" y="2697480"/>
            <a:ext cx="713232" cy="713232"/>
          </a:xfrm>
          <a:prstGeom prst="ellipse">
            <a:avLst/>
          </a:prstGeom>
          <a:solidFill>
            <a:srgbClr val="00A6A6"/>
          </a:solidFill>
          <a:ln w="12700">
            <a:solidFill>
              <a:srgbClr val="00A6A6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0241280" y="2898648"/>
            <a:ext cx="475488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4</a:t>
            </a:r>
            <a:endParaRPr lang="en-US" sz="800" dirty="0"/>
          </a:p>
        </p:txBody>
      </p:sp>
      <p:sp>
        <p:nvSpPr>
          <p:cNvPr id="30" name="Shape 28"/>
          <p:cNvSpPr/>
          <p:nvPr/>
        </p:nvSpPr>
        <p:spPr>
          <a:xfrm>
            <a:off x="9281160" y="3794760"/>
            <a:ext cx="2304288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8E0E8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9491472" y="3995928"/>
            <a:ext cx="7315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00A6A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STEP 4</a:t>
            </a:r>
            <a:endParaRPr lang="en-US" sz="700" dirty="0"/>
          </a:p>
        </p:txBody>
      </p:sp>
      <p:sp>
        <p:nvSpPr>
          <p:cNvPr id="32" name="Text 30"/>
          <p:cNvSpPr/>
          <p:nvPr/>
        </p:nvSpPr>
        <p:spPr>
          <a:xfrm>
            <a:off x="9491472" y="4279392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定着化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9491472" y="46268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60" dirty="0">
                <a:solidFill>
                  <a:srgbClr val="5B677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研修とレポート運用を開始</a:t>
            </a:r>
            <a:endParaRPr lang="en-US" sz="760" dirty="0"/>
          </a:p>
        </p:txBody>
      </p:sp>
      <p:sp>
        <p:nvSpPr>
          <p:cNvPr id="34" name="Shape 32"/>
          <p:cNvSpPr/>
          <p:nvPr/>
        </p:nvSpPr>
        <p:spPr>
          <a:xfrm>
            <a:off x="1005840" y="1417320"/>
            <a:ext cx="1024128" cy="256032"/>
          </a:xfrm>
          <a:prstGeom prst="roundRect">
            <a:avLst>
              <a:gd name="adj" fmla="val 21429"/>
            </a:avLst>
          </a:prstGeom>
          <a:solidFill>
            <a:srgbClr val="00A6A6"/>
          </a:solidFill>
          <a:ln w="12700">
            <a:solidFill>
              <a:srgbClr val="00A6A6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1078992" y="1467612"/>
            <a:ext cx="877824" cy="118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6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PROCESS</a:t>
            </a:r>
            <a:endParaRPr lang="en-US" sz="660" dirty="0"/>
          </a:p>
        </p:txBody>
      </p:sp>
      <p:sp>
        <p:nvSpPr>
          <p:cNvPr id="36" name="Text 34"/>
          <p:cNvSpPr/>
          <p:nvPr/>
        </p:nvSpPr>
        <p:spPr>
          <a:xfrm>
            <a:off x="1005840" y="1810512"/>
            <a:ext cx="75895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B677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検討から定着までを4段階で進めることで、現場負荷を抑えながらスムーズな導入を実現。</a:t>
            </a:r>
            <a:endParaRPr lang="en-US" sz="11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384280" y="651967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700">
                <a:solidFill>
                  <a:srgbClr val="9AA6B2"/>
                </a:solidFill>
                <a:latin typeface="Yu Gothic"/>
                <a:ea typeface="Yu Gothic"/>
                <a:cs typeface="Yu Gothic"/>
              </a:defRPr>
            </a:lvl1pPr>
          </a:lstStyle>
          <a:p>
            <a:pPr algn="l"/>
            <a:fld id="{F7021451-1387-4CA6-816F-3879F97B5CBC}" type="slidenum">
              <a:rPr b="0" lang="en-US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21792" y="329184"/>
            <a:ext cx="29260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A6A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04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1261872" y="256032"/>
            <a:ext cx="6812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成果</a:t>
            </a:r>
            <a:endParaRPr lang="en-US" sz="2300" dirty="0"/>
          </a:p>
        </p:txBody>
      </p:sp>
      <p:sp>
        <p:nvSpPr>
          <p:cNvPr id="4" name="Text 2"/>
          <p:cNvSpPr/>
          <p:nvPr/>
        </p:nvSpPr>
        <p:spPr>
          <a:xfrm>
            <a:off x="1280160" y="731520"/>
            <a:ext cx="6812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B677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導入後に得られた主な効果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10716768" y="310896"/>
            <a:ext cx="859536" cy="237744"/>
          </a:xfrm>
          <a:prstGeom prst="rect">
            <a:avLst/>
          </a:prstGeom>
          <a:solidFill>
            <a:srgbClr val="E8F7F7"/>
          </a:solidFill>
          <a:ln w="12700">
            <a:solidFill>
              <a:srgbClr val="E8F7F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0890504" y="347472"/>
            <a:ext cx="53035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80" b="1" dirty="0">
                <a:solidFill>
                  <a:srgbClr val="00A6A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LOGO</a:t>
            </a:r>
            <a:endParaRPr lang="en-US" sz="580" dirty="0"/>
          </a:p>
        </p:txBody>
      </p:sp>
      <p:sp>
        <p:nvSpPr>
          <p:cNvPr id="7" name="Shape 5"/>
          <p:cNvSpPr/>
          <p:nvPr/>
        </p:nvSpPr>
        <p:spPr>
          <a:xfrm>
            <a:off x="868680" y="1417320"/>
            <a:ext cx="2788920" cy="1508760"/>
          </a:xfrm>
          <a:prstGeom prst="roundRect">
            <a:avLst>
              <a:gd name="adj" fmla="val 4848"/>
            </a:avLst>
          </a:prstGeom>
          <a:solidFill>
            <a:srgbClr val="EAF2FA"/>
          </a:solidFill>
          <a:ln w="12700">
            <a:solidFill>
              <a:srgbClr val="EAF2F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97280" y="1764792"/>
            <a:ext cx="1417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D4E89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50%</a:t>
            </a:r>
            <a:endParaRPr lang="en-US" sz="2700" dirty="0"/>
          </a:p>
        </p:txBody>
      </p:sp>
      <p:sp>
        <p:nvSpPr>
          <p:cNvPr id="9" name="Text 7"/>
          <p:cNvSpPr/>
          <p:nvPr/>
        </p:nvSpPr>
        <p:spPr>
          <a:xfrm>
            <a:off x="2606040" y="1975104"/>
            <a:ext cx="78638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作業時間削減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4114800" y="1417320"/>
            <a:ext cx="2788920" cy="1508760"/>
          </a:xfrm>
          <a:prstGeom prst="roundRect">
            <a:avLst>
              <a:gd name="adj" fmla="val 4848"/>
            </a:avLst>
          </a:prstGeom>
          <a:solidFill>
            <a:srgbClr val="E8F7F7"/>
          </a:solidFill>
          <a:ln w="12700">
            <a:solidFill>
              <a:srgbClr val="E8F7F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343400" y="1764792"/>
            <a:ext cx="1417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0A6A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2.3x</a:t>
            </a:r>
            <a:endParaRPr lang="en-US" sz="2700" dirty="0"/>
          </a:p>
        </p:txBody>
      </p:sp>
      <p:sp>
        <p:nvSpPr>
          <p:cNvPr id="12" name="Text 10"/>
          <p:cNvSpPr/>
          <p:nvPr/>
        </p:nvSpPr>
        <p:spPr>
          <a:xfrm>
            <a:off x="5852160" y="1975104"/>
            <a:ext cx="78638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対応スピード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7360920" y="1417320"/>
            <a:ext cx="2788920" cy="1508760"/>
          </a:xfrm>
          <a:prstGeom prst="roundRect">
            <a:avLst>
              <a:gd name="adj" fmla="val 4848"/>
            </a:avLst>
          </a:prstGeom>
          <a:solidFill>
            <a:srgbClr val="EAF2FA"/>
          </a:solidFill>
          <a:ln w="12700">
            <a:solidFill>
              <a:srgbClr val="EAF2F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589520" y="1764792"/>
            <a:ext cx="1417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D4E89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92%</a:t>
            </a:r>
            <a:endParaRPr lang="en-US" sz="2700" dirty="0"/>
          </a:p>
        </p:txBody>
      </p:sp>
      <p:sp>
        <p:nvSpPr>
          <p:cNvPr id="15" name="Text 13"/>
          <p:cNvSpPr/>
          <p:nvPr/>
        </p:nvSpPr>
        <p:spPr>
          <a:xfrm>
            <a:off x="9098280" y="1975104"/>
            <a:ext cx="78638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利用満足度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868680" y="3520440"/>
            <a:ext cx="5852160" cy="1554480"/>
          </a:xfrm>
          <a:prstGeom prst="roundRect">
            <a:avLst>
              <a:gd name="adj" fmla="val 4706"/>
            </a:avLst>
          </a:prstGeom>
          <a:solidFill>
            <a:srgbClr val="FFFFFF"/>
          </a:solidFill>
          <a:ln w="12700">
            <a:solidFill>
              <a:srgbClr val="D8E0E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170432" y="3767328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効果の推移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1234440" y="4425696"/>
            <a:ext cx="566928" cy="292608"/>
          </a:xfrm>
          <a:prstGeom prst="rect">
            <a:avLst/>
          </a:prstGeom>
          <a:solidFill>
            <a:srgbClr val="D8E0E8"/>
          </a:solidFill>
          <a:ln w="12700">
            <a:solidFill>
              <a:srgbClr val="D8E0E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115568" y="4809744"/>
            <a:ext cx="82296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5B677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導入前</a:t>
            </a:r>
            <a:endParaRPr lang="en-US" sz="620" dirty="0"/>
          </a:p>
        </p:txBody>
      </p:sp>
      <p:sp>
        <p:nvSpPr>
          <p:cNvPr id="20" name="Shape 18"/>
          <p:cNvSpPr/>
          <p:nvPr/>
        </p:nvSpPr>
        <p:spPr>
          <a:xfrm>
            <a:off x="2468880" y="4215384"/>
            <a:ext cx="566928" cy="502920"/>
          </a:xfrm>
          <a:prstGeom prst="rect">
            <a:avLst/>
          </a:prstGeom>
          <a:solidFill>
            <a:srgbClr val="00A6A6"/>
          </a:solidFill>
          <a:ln w="12700">
            <a:solidFill>
              <a:srgbClr val="00A6A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350008" y="4809744"/>
            <a:ext cx="82296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5B677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1ヶ月</a:t>
            </a:r>
            <a:endParaRPr lang="en-US" sz="620" dirty="0"/>
          </a:p>
        </p:txBody>
      </p:sp>
      <p:sp>
        <p:nvSpPr>
          <p:cNvPr id="22" name="Shape 20"/>
          <p:cNvSpPr/>
          <p:nvPr/>
        </p:nvSpPr>
        <p:spPr>
          <a:xfrm>
            <a:off x="3703320" y="3913632"/>
            <a:ext cx="566928" cy="804672"/>
          </a:xfrm>
          <a:prstGeom prst="rect">
            <a:avLst/>
          </a:prstGeom>
          <a:solidFill>
            <a:srgbClr val="00A6A6"/>
          </a:solidFill>
          <a:ln w="12700">
            <a:solidFill>
              <a:srgbClr val="00A6A6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584448" y="4809744"/>
            <a:ext cx="82296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5B677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3ヶ月</a:t>
            </a:r>
            <a:endParaRPr lang="en-US" sz="620" dirty="0"/>
          </a:p>
        </p:txBody>
      </p:sp>
      <p:sp>
        <p:nvSpPr>
          <p:cNvPr id="24" name="Shape 22"/>
          <p:cNvSpPr/>
          <p:nvPr/>
        </p:nvSpPr>
        <p:spPr>
          <a:xfrm>
            <a:off x="4937760" y="3712464"/>
            <a:ext cx="566928" cy="1005840"/>
          </a:xfrm>
          <a:prstGeom prst="rect">
            <a:avLst/>
          </a:prstGeom>
          <a:solidFill>
            <a:srgbClr val="00A6A6"/>
          </a:solidFill>
          <a:ln w="12700">
            <a:solidFill>
              <a:srgbClr val="00A6A6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818888" y="4809744"/>
            <a:ext cx="82296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" dirty="0">
                <a:solidFill>
                  <a:srgbClr val="5B677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6ヶ月</a:t>
            </a:r>
            <a:endParaRPr lang="en-US" sz="620" dirty="0"/>
          </a:p>
        </p:txBody>
      </p:sp>
      <p:sp>
        <p:nvSpPr>
          <p:cNvPr id="26" name="Shape 24"/>
          <p:cNvSpPr/>
          <p:nvPr/>
        </p:nvSpPr>
        <p:spPr>
          <a:xfrm>
            <a:off x="7315200" y="3520440"/>
            <a:ext cx="3520440" cy="1554480"/>
          </a:xfrm>
          <a:prstGeom prst="roundRect">
            <a:avLst>
              <a:gd name="adj" fmla="val 4706"/>
            </a:avLst>
          </a:prstGeom>
          <a:solidFill>
            <a:srgbClr val="FFFFFF"/>
          </a:solidFill>
          <a:ln w="12700">
            <a:solidFill>
              <a:srgbClr val="D8E0E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7607808" y="3767328"/>
            <a:ext cx="1280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成功要因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7616952" y="4160520"/>
            <a:ext cx="25603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880" dirty="0">
                <a:solidFill>
                  <a:srgbClr val="5B677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・現場に合わせた運用設計</a:t>
            </a:r>
            <a:endParaRPr lang="en-US" sz="880" dirty="0"/>
          </a:p>
          <a:p>
            <a:pPr indent="0" marL="0">
              <a:buNone/>
            </a:pPr>
            <a:r>
              <a:rPr lang="en-US" sz="880" dirty="0">
                <a:solidFill>
                  <a:srgbClr val="5B677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・段階的な導入と定着支援</a:t>
            </a:r>
            <a:endParaRPr lang="en-US" sz="880" dirty="0"/>
          </a:p>
          <a:p>
            <a:pPr indent="0" marL="0">
              <a:buNone/>
            </a:pPr>
            <a:r>
              <a:rPr lang="en-US" sz="880" dirty="0">
                <a:solidFill>
                  <a:srgbClr val="5B677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・成果指標の継続的な確認</a:t>
            </a:r>
            <a:endParaRPr lang="en-US" sz="88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384280" y="651967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700">
                <a:solidFill>
                  <a:srgbClr val="9AA6B2"/>
                </a:solidFill>
                <a:latin typeface="Yu Gothic"/>
                <a:ea typeface="Yu Gothic"/>
                <a:cs typeface="Yu Gothic"/>
              </a:defRPr>
            </a:lvl1pPr>
          </a:lstStyle>
          <a:p>
            <a:pPr algn="l"/>
            <a:fld id="{F7021451-1387-4CA6-816F-3879F97B5CBC}" type="slidenum">
              <a:rPr b="0" lang="en-US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21792" y="329184"/>
            <a:ext cx="29260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A6A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05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1261872" y="256032"/>
            <a:ext cx="6812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エンディング</a:t>
            </a:r>
            <a:endParaRPr lang="en-US" sz="2300" dirty="0"/>
          </a:p>
        </p:txBody>
      </p:sp>
      <p:sp>
        <p:nvSpPr>
          <p:cNvPr id="4" name="Text 2"/>
          <p:cNvSpPr/>
          <p:nvPr/>
        </p:nvSpPr>
        <p:spPr>
          <a:xfrm>
            <a:off x="1280160" y="731520"/>
            <a:ext cx="6812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B677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成功要因と今後の展望をまとめます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10716768" y="310896"/>
            <a:ext cx="859536" cy="237744"/>
          </a:xfrm>
          <a:prstGeom prst="rect">
            <a:avLst/>
          </a:prstGeom>
          <a:solidFill>
            <a:srgbClr val="E8F7F7"/>
          </a:solidFill>
          <a:ln w="12700">
            <a:solidFill>
              <a:srgbClr val="E8F7F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0890504" y="347472"/>
            <a:ext cx="53035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80" b="1" dirty="0">
                <a:solidFill>
                  <a:srgbClr val="00A6A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LOGO</a:t>
            </a:r>
            <a:endParaRPr lang="en-US" sz="580" dirty="0"/>
          </a:p>
        </p:txBody>
      </p:sp>
      <p:sp>
        <p:nvSpPr>
          <p:cNvPr id="7" name="Shape 5"/>
          <p:cNvSpPr/>
          <p:nvPr/>
        </p:nvSpPr>
        <p:spPr>
          <a:xfrm>
            <a:off x="841248" y="1426464"/>
            <a:ext cx="3931920" cy="4160520"/>
          </a:xfrm>
          <a:prstGeom prst="roundRect">
            <a:avLst>
              <a:gd name="adj" fmla="val 1860"/>
            </a:avLst>
          </a:prstGeom>
          <a:solidFill>
            <a:srgbClr val="EAF2FA"/>
          </a:solidFill>
          <a:ln w="12700">
            <a:solidFill>
              <a:srgbClr val="EAF2F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115568" y="1792224"/>
            <a:ext cx="1783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1D4E89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SUCCESS POINTS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1115568" y="2148840"/>
            <a:ext cx="21031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成功要因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115568" y="2788920"/>
            <a:ext cx="26060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5B677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01  課題を明確に整理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5B677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02  現場に合う運用設計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5B677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03  成果指標を継続確認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349240" y="1426464"/>
            <a:ext cx="5074920" cy="1508760"/>
          </a:xfrm>
          <a:prstGeom prst="roundRect">
            <a:avLst>
              <a:gd name="adj" fmla="val 4848"/>
            </a:avLst>
          </a:prstGeom>
          <a:solidFill>
            <a:srgbClr val="FFFFFF"/>
          </a:solidFill>
          <a:ln w="12700">
            <a:solidFill>
              <a:srgbClr val="D8E0E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715000" y="1837944"/>
            <a:ext cx="434340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00" i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「導入後、情報共有のスピードが上がり、チーム全体の判断がしやすくなりました。」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8887968" y="2532888"/>
            <a:ext cx="109728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dirty="0">
                <a:solidFill>
                  <a:srgbClr val="00A6A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お客様コメント</a:t>
            </a:r>
            <a:endParaRPr lang="en-US" sz="680" dirty="0"/>
          </a:p>
        </p:txBody>
      </p:sp>
      <p:sp>
        <p:nvSpPr>
          <p:cNvPr id="14" name="Shape 12"/>
          <p:cNvSpPr/>
          <p:nvPr/>
        </p:nvSpPr>
        <p:spPr>
          <a:xfrm>
            <a:off x="5349240" y="3520440"/>
            <a:ext cx="2212848" cy="1389888"/>
          </a:xfrm>
          <a:prstGeom prst="roundRect">
            <a:avLst>
              <a:gd name="adj" fmla="val 5263"/>
            </a:avLst>
          </a:prstGeom>
          <a:solidFill>
            <a:srgbClr val="E8F7F7"/>
          </a:solidFill>
          <a:ln w="12700">
            <a:solidFill>
              <a:srgbClr val="E8F7F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623560" y="3858768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今後の展望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623560" y="4325112"/>
            <a:ext cx="12801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dirty="0">
                <a:solidFill>
                  <a:srgbClr val="5B677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他部門への展開</a:t>
            </a:r>
            <a:endParaRPr lang="en-US" sz="820" dirty="0"/>
          </a:p>
        </p:txBody>
      </p:sp>
      <p:sp>
        <p:nvSpPr>
          <p:cNvPr id="17" name="Shape 15"/>
          <p:cNvSpPr/>
          <p:nvPr/>
        </p:nvSpPr>
        <p:spPr>
          <a:xfrm>
            <a:off x="8211312" y="3520440"/>
            <a:ext cx="2212848" cy="1389888"/>
          </a:xfrm>
          <a:prstGeom prst="roundRect">
            <a:avLst>
              <a:gd name="adj" fmla="val 5263"/>
            </a:avLst>
          </a:prstGeom>
          <a:solidFill>
            <a:srgbClr val="FFFFFF"/>
          </a:solidFill>
          <a:ln w="12700">
            <a:solidFill>
              <a:srgbClr val="D8E0E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85632" y="3858768"/>
            <a:ext cx="914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dirty="0">
                <a:solidFill>
                  <a:srgbClr val="00A6A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NEXT STEP</a:t>
            </a:r>
            <a:endParaRPr lang="en-US" sz="820" dirty="0"/>
          </a:p>
        </p:txBody>
      </p:sp>
      <p:sp>
        <p:nvSpPr>
          <p:cNvPr id="19" name="Text 17"/>
          <p:cNvSpPr/>
          <p:nvPr/>
        </p:nvSpPr>
        <p:spPr>
          <a:xfrm>
            <a:off x="8485632" y="4297680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20" dirty="0">
                <a:solidFill>
                  <a:srgbClr val="5B677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成果の継続改善</a:t>
            </a:r>
            <a:endParaRPr lang="en-US" sz="92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384280" y="651967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700">
                <a:solidFill>
                  <a:srgbClr val="9AA6B2"/>
                </a:solidFill>
                <a:latin typeface="Yu Gothic"/>
                <a:ea typeface="Yu Gothic"/>
                <a:cs typeface="Yu Gothic"/>
              </a:defRPr>
            </a:lvl1pPr>
          </a:lstStyle>
          <a:p>
            <a:pPr algn="l"/>
            <a:fld id="{F7021451-1387-4CA6-816F-3879F97B5CBC}" type="slidenum">
              <a:rPr b="0" lang="en-US"/>
              <a:t>6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Yu Gothic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成功事例ストーリー</dc:title>
  <dc:subject>ストーリー型の事例紹介テンプレート</dc:subject>
  <dc:creator>OpenAI</dc:creator>
  <cp:lastModifiedBy>OpenAI</cp:lastModifiedBy>
  <cp:revision>1</cp:revision>
  <dcterms:created xsi:type="dcterms:W3CDTF">2026-05-20T03:53:03Z</dcterms:created>
  <dcterms:modified xsi:type="dcterms:W3CDTF">2026-05-20T03:53:03Z</dcterms:modified>
</cp:coreProperties>
</file>