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6858000" cx="12192000"/>
  <p:notesSz cx="6858000" cy="9144000"/>
  <p:embeddedFontLst>
    <p:embeddedFont>
      <p:font typeface="Montserrat SemiBold"/>
      <p:regular r:id="rId11"/>
      <p:bold r:id="rId12"/>
      <p:italic r:id="rId13"/>
      <p:boldItalic r:id="rId14"/>
    </p:embeddedFont>
    <p:embeddedFont>
      <p:font typeface="Montserrat"/>
      <p:regular r:id="rId15"/>
      <p:bold r:id="rId16"/>
      <p:italic r:id="rId17"/>
      <p:boldItalic r:id="rId18"/>
    </p:embeddedFont>
    <p:embeddedFont>
      <p:font typeface="Montserrat ExtraBold"/>
      <p:bold r:id="rId19"/>
      <p:boldItalic r:id="rId20"/>
    </p:embeddedFont>
    <p:embeddedFont>
      <p:font typeface="Noto Sans JP"/>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ExtraBold-boldItalic.fntdata"/><Relationship Id="rId11" Type="http://schemas.openxmlformats.org/officeDocument/2006/relationships/font" Target="fonts/MontserratSemiBold-regular.fntdata"/><Relationship Id="rId22" Type="http://schemas.openxmlformats.org/officeDocument/2006/relationships/font" Target="fonts/NotoSansJP-bold.fntdata"/><Relationship Id="rId10" Type="http://schemas.openxmlformats.org/officeDocument/2006/relationships/slide" Target="slides/slide5.xml"/><Relationship Id="rId21" Type="http://schemas.openxmlformats.org/officeDocument/2006/relationships/font" Target="fonts/NotoSansJP-regular.fntdata"/><Relationship Id="rId13" Type="http://schemas.openxmlformats.org/officeDocument/2006/relationships/font" Target="fonts/MontserratSemiBold-italic.fntdata"/><Relationship Id="rId12"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font" Target="fonts/MontserratSemiBold-boldItalic.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19" Type="http://schemas.openxmlformats.org/officeDocument/2006/relationships/font" Target="fonts/MontserratExtraBold-bold.fntdata"/><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8.png"/><Relationship Id="rId11" Type="http://schemas.openxmlformats.org/officeDocument/2006/relationships/image" Target="../media/image19.png"/><Relationship Id="rId10" Type="http://schemas.openxmlformats.org/officeDocument/2006/relationships/image" Target="../media/image16.png"/><Relationship Id="rId9"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85" name="Google Shape;85;p13"/>
          <p:cNvPicPr preferRelativeResize="0"/>
          <p:nvPr/>
        </p:nvPicPr>
        <p:blipFill rotWithShape="1">
          <a:blip r:embed="rId4">
            <a:alphaModFix/>
          </a:blip>
          <a:srcRect b="0" l="0" r="0" t="0"/>
          <a:stretch/>
        </p:blipFill>
        <p:spPr>
          <a:xfrm>
            <a:off x="914400" y="853380"/>
            <a:ext cx="118616" cy="152400"/>
          </a:xfrm>
          <a:prstGeom prst="rect">
            <a:avLst/>
          </a:prstGeom>
          <a:noFill/>
          <a:ln>
            <a:noFill/>
          </a:ln>
        </p:spPr>
      </p:pic>
      <p:sp>
        <p:nvSpPr>
          <p:cNvPr id="86" name="Google Shape;86;p13"/>
          <p:cNvSpPr txBox="1"/>
          <p:nvPr/>
        </p:nvSpPr>
        <p:spPr>
          <a:xfrm>
            <a:off x="1109216" y="838200"/>
            <a:ext cx="1200150" cy="182760"/>
          </a:xfrm>
          <a:prstGeom prst="rect">
            <a:avLst/>
          </a:prstGeom>
          <a:noFill/>
          <a:ln>
            <a:noFill/>
          </a:ln>
        </p:spPr>
        <p:txBody>
          <a:bodyPr anchorCtr="0" anchor="t" bIns="0" lIns="0" spcFirstLastPara="1" rIns="0" wrap="square" tIns="0">
            <a:spAutoFit/>
          </a:bodyPr>
          <a:lstStyle/>
          <a:p>
            <a:pPr indent="0" lvl="0" marL="0" marR="0" rtl="0" algn="l">
              <a:lnSpc>
                <a:spcPct val="159888"/>
              </a:lnSpc>
              <a:spcBef>
                <a:spcPts val="0"/>
              </a:spcBef>
              <a:spcAft>
                <a:spcPts val="0"/>
              </a:spcAft>
              <a:buNone/>
            </a:pPr>
            <a:r>
              <a:rPr b="1" i="0" lang="en-US" sz="900" u="none" cap="none" strike="noStrike">
                <a:solidFill>
                  <a:srgbClr val="005B7F"/>
                </a:solidFill>
                <a:latin typeface="Noto Sans JP"/>
                <a:ea typeface="Noto Sans JP"/>
                <a:cs typeface="Noto Sans JP"/>
                <a:sym typeface="Noto Sans JP"/>
              </a:rPr>
              <a:t>導入事例インタビュー</a:t>
            </a:r>
            <a:endParaRPr/>
          </a:p>
        </p:txBody>
      </p:sp>
      <p:sp>
        <p:nvSpPr>
          <p:cNvPr id="87" name="Google Shape;87;p13"/>
          <p:cNvSpPr txBox="1"/>
          <p:nvPr/>
        </p:nvSpPr>
        <p:spPr>
          <a:xfrm>
            <a:off x="771525" y="3073747"/>
            <a:ext cx="4990623" cy="59427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0F172A"/>
                </a:solidFill>
                <a:latin typeface="Noto Sans JP"/>
                <a:ea typeface="Noto Sans JP"/>
                <a:cs typeface="Noto Sans JP"/>
                <a:sym typeface="Noto Sans JP"/>
              </a:rPr>
              <a:t>インタビュー事例紹介</a:t>
            </a:r>
            <a:endParaRPr/>
          </a:p>
        </p:txBody>
      </p:sp>
      <p:sp>
        <p:nvSpPr>
          <p:cNvPr id="88" name="Google Shape;88;p13"/>
          <p:cNvSpPr txBox="1"/>
          <p:nvPr/>
        </p:nvSpPr>
        <p:spPr>
          <a:xfrm>
            <a:off x="771525" y="3810892"/>
            <a:ext cx="4752900" cy="519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350" u="none" cap="none" strike="noStrike">
                <a:solidFill>
                  <a:srgbClr val="475569"/>
                </a:solidFill>
                <a:latin typeface="Noto Sans JP"/>
                <a:ea typeface="Noto Sans JP"/>
                <a:cs typeface="Noto Sans JP"/>
                <a:sym typeface="Noto Sans JP"/>
              </a:rPr>
              <a:t>システム刷新がもたらした</a:t>
            </a:r>
            <a:endParaRPr b="0" i="0" sz="1350" u="none" cap="none" strike="noStrike">
              <a:solidFill>
                <a:srgbClr val="475569"/>
              </a:solidFill>
              <a:latin typeface="Noto Sans JP"/>
              <a:ea typeface="Noto Sans JP"/>
              <a:cs typeface="Noto Sans JP"/>
              <a:sym typeface="Noto Sans JP"/>
            </a:endParaRPr>
          </a:p>
          <a:p>
            <a:pPr indent="0" lvl="0" marL="0" marR="0" rtl="0" algn="l">
              <a:lnSpc>
                <a:spcPct val="150000"/>
              </a:lnSpc>
              <a:spcBef>
                <a:spcPts val="0"/>
              </a:spcBef>
              <a:spcAft>
                <a:spcPts val="0"/>
              </a:spcAft>
              <a:buNone/>
            </a:pPr>
            <a:r>
              <a:rPr b="0" i="0" lang="en-US" sz="1350" u="none" cap="none" strike="noStrike">
                <a:solidFill>
                  <a:srgbClr val="475569"/>
                </a:solidFill>
                <a:latin typeface="Noto Sans JP"/>
                <a:ea typeface="Noto Sans JP"/>
                <a:cs typeface="Noto Sans JP"/>
                <a:sym typeface="Noto Sans JP"/>
              </a:rPr>
              <a:t>「現場の主体性」と「業務効率50%向上」の実態</a:t>
            </a:r>
            <a:endParaRPr/>
          </a:p>
        </p:txBody>
      </p:sp>
      <p:sp>
        <p:nvSpPr>
          <p:cNvPr id="89" name="Google Shape;89;p13"/>
          <p:cNvSpPr txBox="1"/>
          <p:nvPr/>
        </p:nvSpPr>
        <p:spPr>
          <a:xfrm>
            <a:off x="1033032" y="5992929"/>
            <a:ext cx="2437500" cy="161700"/>
          </a:xfrm>
          <a:prstGeom prst="rect">
            <a:avLst/>
          </a:prstGeom>
          <a:noFill/>
          <a:ln>
            <a:noFill/>
          </a:ln>
        </p:spPr>
        <p:txBody>
          <a:bodyPr anchorCtr="0" anchor="t" bIns="0" lIns="0" spcFirstLastPara="1" rIns="0" wrap="square" tIns="0">
            <a:spAutoFit/>
          </a:bodyPr>
          <a:lstStyle/>
          <a:p>
            <a:pPr indent="0" lvl="0" marL="0" marR="0" rtl="0" algn="l">
              <a:lnSpc>
                <a:spcPct val="159904"/>
              </a:lnSpc>
              <a:spcBef>
                <a:spcPts val="0"/>
              </a:spcBef>
              <a:spcAft>
                <a:spcPts val="0"/>
              </a:spcAft>
              <a:buNone/>
            </a:pPr>
            <a:r>
              <a:rPr b="1" i="0" lang="en-US" sz="1050" u="none" cap="none" strike="noStrike">
                <a:solidFill>
                  <a:srgbClr val="1E293B"/>
                </a:solidFill>
                <a:latin typeface="Noto Sans JP"/>
                <a:ea typeface="Noto Sans JP"/>
                <a:cs typeface="Noto Sans JP"/>
                <a:sym typeface="Noto Sans JP"/>
              </a:rPr>
              <a:t>株式会社ネクスト・ソリューションズ 様</a:t>
            </a:r>
            <a:endParaRPr/>
          </a:p>
        </p:txBody>
      </p:sp>
      <p:sp>
        <p:nvSpPr>
          <p:cNvPr id="90" name="Google Shape;90;p13"/>
          <p:cNvSpPr txBox="1"/>
          <p:nvPr/>
        </p:nvSpPr>
        <p:spPr>
          <a:xfrm>
            <a:off x="4284203" y="6017597"/>
            <a:ext cx="952800" cy="138600"/>
          </a:xfrm>
          <a:prstGeom prst="rect">
            <a:avLst/>
          </a:prstGeom>
          <a:noFill/>
          <a:ln>
            <a:noFill/>
          </a:ln>
        </p:spPr>
        <p:txBody>
          <a:bodyPr anchorCtr="0" anchor="t" bIns="0" lIns="0" spcFirstLastPara="1" rIns="0" wrap="square" tIns="0">
            <a:spAutoFit/>
          </a:bodyPr>
          <a:lstStyle/>
          <a:p>
            <a:pPr indent="0" lvl="0" marL="0" marR="0" rtl="0" algn="l">
              <a:lnSpc>
                <a:spcPct val="159888"/>
              </a:lnSpc>
              <a:spcBef>
                <a:spcPts val="0"/>
              </a:spcBef>
              <a:spcAft>
                <a:spcPts val="0"/>
              </a:spcAft>
              <a:buNone/>
            </a:pPr>
            <a:r>
              <a:rPr b="0" i="0" lang="en-US" sz="900" u="none" cap="none" strike="noStrike">
                <a:solidFill>
                  <a:srgbClr val="1E293B"/>
                </a:solidFill>
                <a:latin typeface="Noto Sans JP"/>
                <a:ea typeface="Noto Sans JP"/>
                <a:cs typeface="Noto Sans JP"/>
                <a:sym typeface="Noto Sans JP"/>
              </a:rPr>
              <a:t>公開日: 2026年5月</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pic>
        <p:nvPicPr>
          <p:cNvPr descr="image.png" id="95" name="Google Shape;95;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6" name="Google Shape;96;p14"/>
          <p:cNvPicPr preferRelativeResize="0"/>
          <p:nvPr/>
        </p:nvPicPr>
        <p:blipFill rotWithShape="1">
          <a:blip r:embed="rId4">
            <a:alphaModFix/>
          </a:blip>
          <a:srcRect b="0" l="0" r="0" t="0"/>
          <a:stretch/>
        </p:blipFill>
        <p:spPr>
          <a:xfrm>
            <a:off x="1671637" y="1998761"/>
            <a:ext cx="3143250" cy="3143250"/>
          </a:xfrm>
          <a:prstGeom prst="rect">
            <a:avLst/>
          </a:prstGeom>
          <a:noFill/>
          <a:ln>
            <a:noFill/>
          </a:ln>
        </p:spPr>
      </p:pic>
      <p:pic>
        <p:nvPicPr>
          <p:cNvPr descr="image.png" id="97" name="Google Shape;97;p14"/>
          <p:cNvPicPr preferRelativeResize="0"/>
          <p:nvPr/>
        </p:nvPicPr>
        <p:blipFill rotWithShape="1">
          <a:blip r:embed="rId5">
            <a:alphaModFix/>
          </a:blip>
          <a:srcRect b="0" l="0" r="0" t="0"/>
          <a:stretch/>
        </p:blipFill>
        <p:spPr>
          <a:xfrm>
            <a:off x="6334125" y="2065585"/>
            <a:ext cx="5229225" cy="3382863"/>
          </a:xfrm>
          <a:prstGeom prst="rect">
            <a:avLst/>
          </a:prstGeom>
          <a:noFill/>
          <a:ln>
            <a:noFill/>
          </a:ln>
        </p:spPr>
      </p:pic>
      <p:pic>
        <p:nvPicPr>
          <p:cNvPr descr="image.png" id="98" name="Google Shape;98;p14"/>
          <p:cNvPicPr preferRelativeResize="0"/>
          <p:nvPr/>
        </p:nvPicPr>
        <p:blipFill rotWithShape="1">
          <a:blip r:embed="rId6">
            <a:alphaModFix/>
          </a:blip>
          <a:srcRect b="0" l="0" r="0" t="0"/>
          <a:stretch/>
        </p:blipFill>
        <p:spPr>
          <a:xfrm>
            <a:off x="628650" y="6315075"/>
            <a:ext cx="10934700" cy="295275"/>
          </a:xfrm>
          <a:prstGeom prst="rect">
            <a:avLst/>
          </a:prstGeom>
          <a:noFill/>
          <a:ln>
            <a:noFill/>
          </a:ln>
        </p:spPr>
      </p:pic>
      <p:sp>
        <p:nvSpPr>
          <p:cNvPr id="99" name="Google Shape;99;p14"/>
          <p:cNvSpPr txBox="1"/>
          <p:nvPr/>
        </p:nvSpPr>
        <p:spPr>
          <a:xfrm>
            <a:off x="628650" y="6467475"/>
            <a:ext cx="3406675" cy="1428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475569"/>
                </a:solidFill>
                <a:latin typeface="Noto Sans JP"/>
                <a:ea typeface="Noto Sans JP"/>
                <a:cs typeface="Noto Sans JP"/>
                <a:sym typeface="Noto Sans JP"/>
              </a:rPr>
              <a:t>導入事例インタビュー紹介 ｜ 株式会社ネクスト・ソリューションズ 様</a:t>
            </a:r>
            <a:endParaRPr/>
          </a:p>
        </p:txBody>
      </p:sp>
      <p:sp>
        <p:nvSpPr>
          <p:cNvPr id="100" name="Google Shape;100;p14"/>
          <p:cNvSpPr txBox="1"/>
          <p:nvPr/>
        </p:nvSpPr>
        <p:spPr>
          <a:xfrm>
            <a:off x="11213752" y="6472237"/>
            <a:ext cx="349597" cy="1333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900" u="none" cap="none" strike="noStrike">
                <a:solidFill>
                  <a:srgbClr val="475569"/>
                </a:solidFill>
                <a:latin typeface="Montserrat SemiBold"/>
                <a:ea typeface="Montserrat SemiBold"/>
                <a:cs typeface="Montserrat SemiBold"/>
                <a:sym typeface="Montserrat SemiBold"/>
              </a:rPr>
              <a:t>02 / 05</a:t>
            </a:r>
            <a:endParaRPr/>
          </a:p>
        </p:txBody>
      </p:sp>
      <p:sp>
        <p:nvSpPr>
          <p:cNvPr id="101" name="Google Shape;101;p14"/>
          <p:cNvSpPr txBox="1"/>
          <p:nvPr/>
        </p:nvSpPr>
        <p:spPr>
          <a:xfrm>
            <a:off x="628650" y="5218211"/>
            <a:ext cx="5229225" cy="182760"/>
          </a:xfrm>
          <a:prstGeom prst="rect">
            <a:avLst/>
          </a:prstGeom>
          <a:noFill/>
          <a:ln>
            <a:noFill/>
          </a:ln>
        </p:spPr>
        <p:txBody>
          <a:bodyPr anchorCtr="0" anchor="t" bIns="0" lIns="0" spcFirstLastPara="1" rIns="0" wrap="square" tIns="0">
            <a:spAutoFit/>
          </a:bodyPr>
          <a:lstStyle/>
          <a:p>
            <a:pPr indent="0" lvl="0" marL="0" marR="0" rtl="0" algn="r">
              <a:lnSpc>
                <a:spcPct val="159888"/>
              </a:lnSpc>
              <a:spcBef>
                <a:spcPts val="0"/>
              </a:spcBef>
              <a:spcAft>
                <a:spcPts val="0"/>
              </a:spcAft>
              <a:buNone/>
            </a:pPr>
            <a:r>
              <a:rPr b="0" i="0" lang="en-US" sz="900" u="none" cap="none" strike="noStrike">
                <a:solidFill>
                  <a:srgbClr val="1E293B"/>
                </a:solidFill>
                <a:latin typeface="Noto Sans JP"/>
                <a:ea typeface="Noto Sans JP"/>
                <a:cs typeface="Noto Sans JP"/>
                <a:sym typeface="Noto Sans JP"/>
              </a:rPr>
              <a:t>佐藤 舞 氏（取材日：2026年4月）</a:t>
            </a:r>
            <a:endParaRPr/>
          </a:p>
        </p:txBody>
      </p:sp>
      <p:sp>
        <p:nvSpPr>
          <p:cNvPr id="102" name="Google Shape;102;p14"/>
          <p:cNvSpPr txBox="1"/>
          <p:nvPr/>
        </p:nvSpPr>
        <p:spPr>
          <a:xfrm>
            <a:off x="6629400" y="2379910"/>
            <a:ext cx="934938" cy="18663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825" u="none" cap="none" strike="noStrike">
                <a:solidFill>
                  <a:srgbClr val="1E293B"/>
                </a:solidFill>
                <a:latin typeface="Noto Sans JP"/>
                <a:ea typeface="Noto Sans JP"/>
                <a:cs typeface="Noto Sans JP"/>
                <a:sym typeface="Noto Sans JP"/>
              </a:rPr>
              <a:t>CLIENT PROFILE</a:t>
            </a:r>
            <a:endParaRPr/>
          </a:p>
        </p:txBody>
      </p:sp>
      <p:sp>
        <p:nvSpPr>
          <p:cNvPr id="103" name="Google Shape;103;p14"/>
          <p:cNvSpPr/>
          <p:nvPr/>
        </p:nvSpPr>
        <p:spPr>
          <a:xfrm>
            <a:off x="6629400" y="2585591"/>
            <a:ext cx="934938" cy="19050"/>
          </a:xfrm>
          <a:prstGeom prst="rect">
            <a:avLst/>
          </a:prstGeom>
          <a:solidFill>
            <a:srgbClr val="005B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4" name="Google Shape;104;p14"/>
          <p:cNvSpPr txBox="1"/>
          <p:nvPr/>
        </p:nvSpPr>
        <p:spPr>
          <a:xfrm>
            <a:off x="6629400" y="2604641"/>
            <a:ext cx="4870608"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800" u="none" cap="none" strike="noStrike">
                <a:solidFill>
                  <a:srgbClr val="0F172A"/>
                </a:solidFill>
                <a:latin typeface="Noto Sans JP"/>
                <a:ea typeface="Noto Sans JP"/>
                <a:cs typeface="Noto Sans JP"/>
                <a:sym typeface="Noto Sans JP"/>
              </a:rPr>
              <a:t>株式会社ネクスト・ソリューションズ</a:t>
            </a:r>
            <a:endParaRPr/>
          </a:p>
        </p:txBody>
      </p:sp>
      <p:sp>
        <p:nvSpPr>
          <p:cNvPr id="105" name="Google Shape;105;p14"/>
          <p:cNvSpPr txBox="1"/>
          <p:nvPr/>
        </p:nvSpPr>
        <p:spPr>
          <a:xfrm>
            <a:off x="6629400" y="3004691"/>
            <a:ext cx="4638675" cy="405705"/>
          </a:xfrm>
          <a:prstGeom prst="rect">
            <a:avLst/>
          </a:prstGeom>
          <a:noFill/>
          <a:ln>
            <a:noFill/>
          </a:ln>
        </p:spPr>
        <p:txBody>
          <a:bodyPr anchorCtr="0" anchor="t" bIns="0" lIns="0" spcFirstLastPara="1" rIns="0" wrap="square" tIns="0">
            <a:spAutoFit/>
          </a:bodyPr>
          <a:lstStyle/>
          <a:p>
            <a:pPr indent="0" lvl="0" marL="0" marR="0" rtl="0" algn="l">
              <a:lnSpc>
                <a:spcPct val="86666"/>
              </a:lnSpc>
              <a:spcBef>
                <a:spcPts val="0"/>
              </a:spcBef>
              <a:spcAft>
                <a:spcPts val="0"/>
              </a:spcAft>
              <a:buNone/>
            </a:pPr>
            <a:r>
              <a:rPr b="1" i="0" lang="en-US" sz="975" u="none" cap="none" strike="noStrike">
                <a:solidFill>
                  <a:srgbClr val="1E293B"/>
                </a:solidFill>
                <a:latin typeface="Noto Sans JP"/>
                <a:ea typeface="Noto Sans JP"/>
                <a:cs typeface="Noto Sans JP"/>
                <a:sym typeface="Noto Sans JP"/>
              </a:rPr>
              <a:t>業種：</a:t>
            </a:r>
            <a:r>
              <a:rPr b="0" i="0" lang="en-US" sz="975" u="none" cap="none" strike="noStrike">
                <a:solidFill>
                  <a:srgbClr val="1E293B"/>
                </a:solidFill>
                <a:latin typeface="Noto Sans JP"/>
                <a:ea typeface="Noto Sans JP"/>
                <a:cs typeface="Noto Sans JP"/>
                <a:sym typeface="Noto Sans JP"/>
              </a:rPr>
              <a:t>BtoB情報サービス業 ｜ </a:t>
            </a:r>
            <a:r>
              <a:rPr b="1" i="0" lang="en-US" sz="975" u="none" cap="none" strike="noStrike">
                <a:solidFill>
                  <a:srgbClr val="1E293B"/>
                </a:solidFill>
                <a:latin typeface="Noto Sans JP"/>
                <a:ea typeface="Noto Sans JP"/>
                <a:cs typeface="Noto Sans JP"/>
                <a:sym typeface="Noto Sans JP"/>
              </a:rPr>
              <a:t>従業員数：</a:t>
            </a:r>
            <a:r>
              <a:rPr b="0" i="0" lang="en-US" sz="975" u="none" cap="none" strike="noStrike">
                <a:solidFill>
                  <a:srgbClr val="1E293B"/>
                </a:solidFill>
                <a:latin typeface="Noto Sans JP"/>
                <a:ea typeface="Noto Sans JP"/>
                <a:cs typeface="Noto Sans JP"/>
                <a:sym typeface="Noto Sans JP"/>
              </a:rPr>
              <a:t>350名</a:t>
            </a:r>
            <a:br>
              <a:rPr b="0" i="0" lang="en-US" sz="1800" u="none" cap="none" strike="noStrike">
                <a:solidFill>
                  <a:schemeClr val="dk1"/>
                </a:solidFill>
                <a:latin typeface="Calibri"/>
                <a:ea typeface="Calibri"/>
                <a:cs typeface="Calibri"/>
                <a:sym typeface="Calibri"/>
              </a:rPr>
            </a:br>
            <a:r>
              <a:rPr b="1" i="0" lang="en-US" sz="975" u="none" cap="none" strike="noStrike">
                <a:solidFill>
                  <a:srgbClr val="1E293B"/>
                </a:solidFill>
                <a:latin typeface="Noto Sans JP"/>
                <a:ea typeface="Noto Sans JP"/>
                <a:cs typeface="Noto Sans JP"/>
                <a:sym typeface="Noto Sans JP"/>
              </a:rPr>
              <a:t>設立：</a:t>
            </a:r>
            <a:r>
              <a:rPr b="0" i="0" lang="en-US" sz="975" u="none" cap="none" strike="noStrike">
                <a:solidFill>
                  <a:srgbClr val="1E293B"/>
                </a:solidFill>
                <a:latin typeface="Noto Sans JP"/>
                <a:ea typeface="Noto Sans JP"/>
                <a:cs typeface="Noto Sans JP"/>
                <a:sym typeface="Noto Sans JP"/>
              </a:rPr>
              <a:t>2012年 ｜ </a:t>
            </a:r>
            <a:r>
              <a:rPr b="1" i="0" lang="en-US" sz="975" u="none" cap="none" strike="noStrike">
                <a:solidFill>
                  <a:srgbClr val="1E293B"/>
                </a:solidFill>
                <a:latin typeface="Noto Sans JP"/>
                <a:ea typeface="Noto Sans JP"/>
                <a:cs typeface="Noto Sans JP"/>
                <a:sym typeface="Noto Sans JP"/>
              </a:rPr>
              <a:t>導入システム：</a:t>
            </a:r>
            <a:r>
              <a:rPr b="0" i="0" lang="en-US" sz="975" u="none" cap="none" strike="noStrike">
                <a:solidFill>
                  <a:srgbClr val="1E293B"/>
                </a:solidFill>
                <a:latin typeface="Noto Sans JP"/>
                <a:ea typeface="Noto Sans JP"/>
                <a:cs typeface="Noto Sans JP"/>
                <a:sym typeface="Noto Sans JP"/>
              </a:rPr>
              <a:t>基幹データマネジメントシステム</a:t>
            </a:r>
            <a:endParaRPr/>
          </a:p>
        </p:txBody>
      </p:sp>
      <p:sp>
        <p:nvSpPr>
          <p:cNvPr id="106" name="Google Shape;106;p14"/>
          <p:cNvSpPr/>
          <p:nvPr/>
        </p:nvSpPr>
        <p:spPr>
          <a:xfrm>
            <a:off x="6629400" y="3543746"/>
            <a:ext cx="4638675"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7" name="Google Shape;107;p14"/>
          <p:cNvSpPr txBox="1"/>
          <p:nvPr/>
        </p:nvSpPr>
        <p:spPr>
          <a:xfrm>
            <a:off x="6629400" y="3743771"/>
            <a:ext cx="463867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475569"/>
                </a:solidFill>
                <a:latin typeface="Noto Sans JP"/>
                <a:ea typeface="Noto Sans JP"/>
                <a:cs typeface="Noto Sans JP"/>
                <a:sym typeface="Noto Sans JP"/>
              </a:rPr>
              <a:t>システム推進部 マネージャー</a:t>
            </a:r>
            <a:endParaRPr/>
          </a:p>
        </p:txBody>
      </p:sp>
      <p:sp>
        <p:nvSpPr>
          <p:cNvPr id="108" name="Google Shape;108;p14"/>
          <p:cNvSpPr txBox="1"/>
          <p:nvPr/>
        </p:nvSpPr>
        <p:spPr>
          <a:xfrm>
            <a:off x="6629400" y="3979961"/>
            <a:ext cx="4870608"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650" u="none" cap="none" strike="noStrike">
                <a:solidFill>
                  <a:srgbClr val="0F172A"/>
                </a:solidFill>
                <a:latin typeface="Noto Sans JP"/>
                <a:ea typeface="Noto Sans JP"/>
                <a:cs typeface="Noto Sans JP"/>
                <a:sym typeface="Noto Sans JP"/>
              </a:rPr>
              <a:t>佐藤 舞 氏 </a:t>
            </a:r>
            <a:r>
              <a:rPr b="0" i="0" lang="en-US" sz="1650" u="none" cap="none" strike="noStrike">
                <a:solidFill>
                  <a:srgbClr val="475569"/>
                </a:solidFill>
                <a:latin typeface="Noto Sans JP"/>
                <a:ea typeface="Noto Sans JP"/>
                <a:cs typeface="Noto Sans JP"/>
                <a:sym typeface="Noto Sans JP"/>
              </a:rPr>
              <a:t>Mai Sato</a:t>
            </a:r>
            <a:endParaRPr/>
          </a:p>
        </p:txBody>
      </p:sp>
      <p:sp>
        <p:nvSpPr>
          <p:cNvPr id="109" name="Google Shape;109;p14"/>
          <p:cNvSpPr txBox="1"/>
          <p:nvPr/>
        </p:nvSpPr>
        <p:spPr>
          <a:xfrm>
            <a:off x="6629400" y="4380011"/>
            <a:ext cx="4638675" cy="639812"/>
          </a:xfrm>
          <a:prstGeom prst="rect">
            <a:avLst/>
          </a:prstGeom>
          <a:noFill/>
          <a:ln>
            <a:noFill/>
          </a:ln>
        </p:spPr>
        <p:txBody>
          <a:bodyPr anchorCtr="0" anchor="t" bIns="0" lIns="0" spcFirstLastPara="1" rIns="0" wrap="square" tIns="0">
            <a:spAutoFit/>
          </a:bodyPr>
          <a:lstStyle/>
          <a:p>
            <a:pPr indent="0" lvl="0" marL="0" marR="0" rtl="0" algn="l">
              <a:lnSpc>
                <a:spcPct val="159904"/>
              </a:lnSpc>
              <a:spcBef>
                <a:spcPts val="0"/>
              </a:spcBef>
              <a:spcAft>
                <a:spcPts val="0"/>
              </a:spcAft>
              <a:buNone/>
            </a:pPr>
            <a:r>
              <a:rPr b="0" i="0" lang="en-US" sz="1050" u="none" cap="none" strike="noStrike">
                <a:solidFill>
                  <a:srgbClr val="1E293B"/>
                </a:solidFill>
                <a:latin typeface="Noto Sans JP"/>
                <a:ea typeface="Noto Sans JP"/>
                <a:cs typeface="Noto Sans JP"/>
                <a:sym typeface="Noto Sans JP"/>
              </a:rPr>
              <a:t>全社のデジタル推進プロジェクトを一手に牽引。徹底的な現場ファーストの姿勢と優れた調整力により、現場スタッフが自発的に愛用できる新しい基幹インフラへのリプレイスに大いに貢献。</a:t>
            </a:r>
            <a:endParaRPr/>
          </a:p>
        </p:txBody>
      </p:sp>
      <p:sp>
        <p:nvSpPr>
          <p:cNvPr id="110" name="Google Shape;110;p14"/>
          <p:cNvSpPr txBox="1"/>
          <p:nvPr/>
        </p:nvSpPr>
        <p:spPr>
          <a:xfrm>
            <a:off x="800100" y="533400"/>
            <a:ext cx="11301300" cy="392400"/>
          </a:xfrm>
          <a:prstGeom prst="rect">
            <a:avLst/>
          </a:prstGeom>
          <a:noFill/>
          <a:ln>
            <a:noFill/>
          </a:ln>
        </p:spPr>
        <p:txBody>
          <a:bodyPr anchorCtr="0" anchor="t" bIns="0" lIns="0" spcFirstLastPara="1" rIns="0" wrap="square" tIns="0">
            <a:spAutoFit/>
          </a:bodyPr>
          <a:lstStyle/>
          <a:p>
            <a:pPr indent="0" lvl="0" marL="0" marR="0" rtl="0" algn="l">
              <a:lnSpc>
                <a:spcPct val="124980"/>
              </a:lnSpc>
              <a:spcBef>
                <a:spcPts val="0"/>
              </a:spcBef>
              <a:spcAft>
                <a:spcPts val="0"/>
              </a:spcAft>
              <a:buNone/>
            </a:pPr>
            <a:r>
              <a:rPr b="1" i="0" lang="en-US" sz="2550" u="none" cap="none" strike="noStrike">
                <a:solidFill>
                  <a:srgbClr val="0F172A"/>
                </a:solidFill>
                <a:latin typeface="Noto Sans JP"/>
                <a:ea typeface="Noto Sans JP"/>
                <a:cs typeface="Noto Sans JP"/>
                <a:sym typeface="Noto Sans JP"/>
              </a:rPr>
              <a:t>企業概要・ご担当者紹介 </a:t>
            </a:r>
            <a:endParaRPr/>
          </a:p>
        </p:txBody>
      </p:sp>
      <p:sp>
        <p:nvSpPr>
          <p:cNvPr id="111" name="Google Shape;111;p14"/>
          <p:cNvSpPr/>
          <p:nvPr/>
        </p:nvSpPr>
        <p:spPr>
          <a:xfrm>
            <a:off x="628660" y="454050"/>
            <a:ext cx="105600" cy="551100"/>
          </a:xfrm>
          <a:prstGeom prst="roundRect">
            <a:avLst>
              <a:gd fmla="val 40000" name="adj"/>
            </a:avLst>
          </a:prstGeom>
          <a:solidFill>
            <a:srgbClr val="005B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12" name="Google Shape;112;p14"/>
          <p:cNvPicPr preferRelativeResize="0"/>
          <p:nvPr/>
        </p:nvPicPr>
        <p:blipFill rotWithShape="1">
          <a:blip r:embed="rId7">
            <a:alphaModFix/>
          </a:blip>
          <a:srcRect b="13172" l="0" r="0" t="0"/>
          <a:stretch/>
        </p:blipFill>
        <p:spPr>
          <a:xfrm>
            <a:off x="1671563" y="1943250"/>
            <a:ext cx="3143400" cy="31209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pic>
        <p:nvPicPr>
          <p:cNvPr descr="image.png" id="117" name="Google Shape;117;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8" name="Google Shape;118;p15"/>
          <p:cNvPicPr preferRelativeResize="0"/>
          <p:nvPr/>
        </p:nvPicPr>
        <p:blipFill rotWithShape="1">
          <a:blip r:embed="rId4">
            <a:alphaModFix/>
          </a:blip>
          <a:srcRect b="0" l="0" r="0" t="0"/>
          <a:stretch/>
        </p:blipFill>
        <p:spPr>
          <a:xfrm>
            <a:off x="628650" y="2366367"/>
            <a:ext cx="5229225" cy="1271587"/>
          </a:xfrm>
          <a:prstGeom prst="rect">
            <a:avLst/>
          </a:prstGeom>
          <a:noFill/>
          <a:ln>
            <a:noFill/>
          </a:ln>
        </p:spPr>
      </p:pic>
      <p:pic>
        <p:nvPicPr>
          <p:cNvPr descr="image.png" id="119" name="Google Shape;119;p15"/>
          <p:cNvPicPr preferRelativeResize="0"/>
          <p:nvPr/>
        </p:nvPicPr>
        <p:blipFill rotWithShape="1">
          <a:blip r:embed="rId5">
            <a:alphaModFix/>
          </a:blip>
          <a:srcRect b="0" l="0" r="0" t="0"/>
          <a:stretch/>
        </p:blipFill>
        <p:spPr>
          <a:xfrm>
            <a:off x="628650" y="3876079"/>
            <a:ext cx="5229225" cy="1271587"/>
          </a:xfrm>
          <a:prstGeom prst="rect">
            <a:avLst/>
          </a:prstGeom>
          <a:noFill/>
          <a:ln>
            <a:noFill/>
          </a:ln>
        </p:spPr>
      </p:pic>
      <p:pic>
        <p:nvPicPr>
          <p:cNvPr descr="image.png" id="120" name="Google Shape;120;p15"/>
          <p:cNvPicPr preferRelativeResize="0"/>
          <p:nvPr/>
        </p:nvPicPr>
        <p:blipFill rotWithShape="1">
          <a:blip r:embed="rId6">
            <a:alphaModFix/>
          </a:blip>
          <a:srcRect b="0" l="0" r="0" t="0"/>
          <a:stretch/>
        </p:blipFill>
        <p:spPr>
          <a:xfrm>
            <a:off x="6334125" y="1998761"/>
            <a:ext cx="5229225" cy="3143250"/>
          </a:xfrm>
          <a:prstGeom prst="rect">
            <a:avLst/>
          </a:prstGeom>
          <a:noFill/>
          <a:ln>
            <a:noFill/>
          </a:ln>
        </p:spPr>
      </p:pic>
      <p:pic>
        <p:nvPicPr>
          <p:cNvPr descr="image.png" id="121" name="Google Shape;121;p15"/>
          <p:cNvPicPr preferRelativeResize="0"/>
          <p:nvPr/>
        </p:nvPicPr>
        <p:blipFill rotWithShape="1">
          <a:blip r:embed="rId7">
            <a:alphaModFix/>
          </a:blip>
          <a:srcRect b="0" l="0" r="0" t="0"/>
          <a:stretch/>
        </p:blipFill>
        <p:spPr>
          <a:xfrm>
            <a:off x="628650" y="6315075"/>
            <a:ext cx="10934700" cy="295275"/>
          </a:xfrm>
          <a:prstGeom prst="rect">
            <a:avLst/>
          </a:prstGeom>
          <a:noFill/>
          <a:ln>
            <a:noFill/>
          </a:ln>
        </p:spPr>
      </p:pic>
      <p:sp>
        <p:nvSpPr>
          <p:cNvPr id="122" name="Google Shape;122;p15"/>
          <p:cNvSpPr txBox="1"/>
          <p:nvPr/>
        </p:nvSpPr>
        <p:spPr>
          <a:xfrm>
            <a:off x="628650" y="6467475"/>
            <a:ext cx="3406675" cy="1428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475569"/>
                </a:solidFill>
                <a:latin typeface="Noto Sans JP"/>
                <a:ea typeface="Noto Sans JP"/>
                <a:cs typeface="Noto Sans JP"/>
                <a:sym typeface="Noto Sans JP"/>
              </a:rPr>
              <a:t>導入事例インタビュー紹介 ｜ 株式会社ネクスト・ソリューションズ 様</a:t>
            </a:r>
            <a:endParaRPr/>
          </a:p>
        </p:txBody>
      </p:sp>
      <p:sp>
        <p:nvSpPr>
          <p:cNvPr id="123" name="Google Shape;123;p15"/>
          <p:cNvSpPr txBox="1"/>
          <p:nvPr/>
        </p:nvSpPr>
        <p:spPr>
          <a:xfrm>
            <a:off x="11213752" y="6472237"/>
            <a:ext cx="349597" cy="1333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900" u="none" cap="none" strike="noStrike">
                <a:solidFill>
                  <a:srgbClr val="475569"/>
                </a:solidFill>
                <a:latin typeface="Montserrat SemiBold"/>
                <a:ea typeface="Montserrat SemiBold"/>
                <a:cs typeface="Montserrat SemiBold"/>
                <a:sym typeface="Montserrat SemiBold"/>
              </a:rPr>
              <a:t>03 / 05</a:t>
            </a:r>
            <a:endParaRPr/>
          </a:p>
        </p:txBody>
      </p:sp>
      <p:sp>
        <p:nvSpPr>
          <p:cNvPr id="124" name="Google Shape;124;p15"/>
          <p:cNvSpPr txBox="1"/>
          <p:nvPr/>
        </p:nvSpPr>
        <p:spPr>
          <a:xfrm>
            <a:off x="6334125" y="5218211"/>
            <a:ext cx="5229225" cy="182760"/>
          </a:xfrm>
          <a:prstGeom prst="rect">
            <a:avLst/>
          </a:prstGeom>
          <a:noFill/>
          <a:ln>
            <a:noFill/>
          </a:ln>
        </p:spPr>
        <p:txBody>
          <a:bodyPr anchorCtr="0" anchor="t" bIns="0" lIns="0" spcFirstLastPara="1" rIns="0" wrap="square" tIns="0">
            <a:spAutoFit/>
          </a:bodyPr>
          <a:lstStyle/>
          <a:p>
            <a:pPr indent="0" lvl="0" marL="0" marR="0" rtl="0" algn="r">
              <a:lnSpc>
                <a:spcPct val="159888"/>
              </a:lnSpc>
              <a:spcBef>
                <a:spcPts val="0"/>
              </a:spcBef>
              <a:spcAft>
                <a:spcPts val="0"/>
              </a:spcAft>
              <a:buNone/>
            </a:pPr>
            <a:r>
              <a:rPr b="0" i="0" lang="en-US" sz="900" u="none" cap="none" strike="noStrike">
                <a:solidFill>
                  <a:srgbClr val="1E293B"/>
                </a:solidFill>
                <a:latin typeface="Noto Sans JP"/>
                <a:ea typeface="Noto Sans JP"/>
                <a:cs typeface="Noto Sans JP"/>
                <a:sym typeface="Noto Sans JP"/>
              </a:rPr>
              <a:t>※ 当時は手作業による集計遅延やデータ不整合に常時悩まされていた</a:t>
            </a:r>
            <a:endParaRPr/>
          </a:p>
        </p:txBody>
      </p:sp>
      <p:sp>
        <p:nvSpPr>
          <p:cNvPr id="125" name="Google Shape;125;p15"/>
          <p:cNvSpPr txBox="1"/>
          <p:nvPr/>
        </p:nvSpPr>
        <p:spPr>
          <a:xfrm>
            <a:off x="876300" y="2585442"/>
            <a:ext cx="254347" cy="8334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005B7F"/>
                </a:solidFill>
                <a:latin typeface="Montserrat ExtraBold"/>
                <a:ea typeface="Montserrat ExtraBold"/>
                <a:cs typeface="Montserrat ExtraBold"/>
                <a:sym typeface="Montserrat ExtraBold"/>
              </a:rPr>
              <a:t>01</a:t>
            </a:r>
            <a:endParaRPr/>
          </a:p>
        </p:txBody>
      </p:sp>
      <p:sp>
        <p:nvSpPr>
          <p:cNvPr id="126" name="Google Shape;126;p15"/>
          <p:cNvSpPr txBox="1"/>
          <p:nvPr/>
        </p:nvSpPr>
        <p:spPr>
          <a:xfrm>
            <a:off x="876300" y="4095150"/>
            <a:ext cx="3495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005B7F"/>
                </a:solidFill>
                <a:latin typeface="Montserrat ExtraBold"/>
                <a:ea typeface="Montserrat ExtraBold"/>
                <a:cs typeface="Montserrat ExtraBold"/>
                <a:sym typeface="Montserrat ExtraBold"/>
              </a:rPr>
              <a:t>02</a:t>
            </a:r>
            <a:endParaRPr/>
          </a:p>
        </p:txBody>
      </p:sp>
      <p:pic>
        <p:nvPicPr>
          <p:cNvPr descr="image.png" id="127" name="Google Shape;127;p15"/>
          <p:cNvPicPr preferRelativeResize="0"/>
          <p:nvPr/>
        </p:nvPicPr>
        <p:blipFill rotWithShape="1">
          <a:blip r:embed="rId8">
            <a:alphaModFix/>
          </a:blip>
          <a:srcRect b="0" l="0" r="0" t="0"/>
          <a:stretch/>
        </p:blipFill>
        <p:spPr>
          <a:xfrm>
            <a:off x="6343650" y="2008286"/>
            <a:ext cx="5210175" cy="3124200"/>
          </a:xfrm>
          <a:prstGeom prst="rect">
            <a:avLst/>
          </a:prstGeom>
          <a:noFill/>
          <a:ln>
            <a:noFill/>
          </a:ln>
        </p:spPr>
      </p:pic>
      <p:sp>
        <p:nvSpPr>
          <p:cNvPr id="128" name="Google Shape;128;p15"/>
          <p:cNvSpPr txBox="1"/>
          <p:nvPr/>
        </p:nvSpPr>
        <p:spPr>
          <a:xfrm>
            <a:off x="1302097" y="2585442"/>
            <a:ext cx="4553537"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275" u="none" cap="none" strike="noStrike">
                <a:solidFill>
                  <a:srgbClr val="0F172A"/>
                </a:solidFill>
                <a:latin typeface="Noto Sans JP"/>
                <a:ea typeface="Noto Sans JP"/>
                <a:cs typeface="Noto Sans JP"/>
                <a:sym typeface="Noto Sans JP"/>
              </a:rPr>
              <a:t>属人化したアナログな手作業</a:t>
            </a:r>
            <a:endParaRPr/>
          </a:p>
        </p:txBody>
      </p:sp>
      <p:sp>
        <p:nvSpPr>
          <p:cNvPr id="129" name="Google Shape;129;p15"/>
          <p:cNvSpPr txBox="1"/>
          <p:nvPr/>
        </p:nvSpPr>
        <p:spPr>
          <a:xfrm>
            <a:off x="1302097" y="2861667"/>
            <a:ext cx="4336702" cy="557212"/>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475569"/>
                </a:solidFill>
                <a:latin typeface="Noto Sans JP"/>
                <a:ea typeface="Noto Sans JP"/>
                <a:cs typeface="Noto Sans JP"/>
                <a:sym typeface="Noto Sans JP"/>
              </a:rPr>
              <a:t>毎月のデータ集計と週次レポートの構築作業が、各担当者の特定Excelスキルに過剰に依存。全体の平均作業工数も不透明で、管理不能な属人化状態に陥っていました。</a:t>
            </a:r>
            <a:endParaRPr/>
          </a:p>
        </p:txBody>
      </p:sp>
      <p:sp>
        <p:nvSpPr>
          <p:cNvPr id="130" name="Google Shape;130;p15"/>
          <p:cNvSpPr txBox="1"/>
          <p:nvPr/>
        </p:nvSpPr>
        <p:spPr>
          <a:xfrm>
            <a:off x="1302097" y="4095154"/>
            <a:ext cx="4553537"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275" u="none" cap="none" strike="noStrike">
                <a:solidFill>
                  <a:srgbClr val="0F172A"/>
                </a:solidFill>
                <a:latin typeface="Noto Sans JP"/>
                <a:ea typeface="Noto Sans JP"/>
                <a:cs typeface="Noto Sans JP"/>
                <a:sym typeface="Noto Sans JP"/>
              </a:rPr>
              <a:t>部門間のタイムリーな情報分断</a:t>
            </a:r>
            <a:endParaRPr/>
          </a:p>
        </p:txBody>
      </p:sp>
      <p:sp>
        <p:nvSpPr>
          <p:cNvPr id="131" name="Google Shape;131;p15"/>
          <p:cNvSpPr txBox="1"/>
          <p:nvPr/>
        </p:nvSpPr>
        <p:spPr>
          <a:xfrm>
            <a:off x="1302097" y="4371379"/>
            <a:ext cx="4336702" cy="557212"/>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475569"/>
                </a:solidFill>
                <a:latin typeface="Noto Sans JP"/>
                <a:ea typeface="Noto Sans JP"/>
                <a:cs typeface="Noto Sans JP"/>
                <a:sym typeface="Noto Sans JP"/>
              </a:rPr>
              <a:t>フロント営業メンバーとバックオフィス・顧客CSチームとの連携基盤が弱く、急な問い合わせや顧客要望に対する部署間コラボレーションに不要な時間ロスが生じていました。</a:t>
            </a:r>
            <a:endParaRPr/>
          </a:p>
        </p:txBody>
      </p:sp>
      <p:sp>
        <p:nvSpPr>
          <p:cNvPr id="132" name="Google Shape;132;p15"/>
          <p:cNvSpPr txBox="1"/>
          <p:nvPr/>
        </p:nvSpPr>
        <p:spPr>
          <a:xfrm>
            <a:off x="800100" y="533400"/>
            <a:ext cx="11301300" cy="392400"/>
          </a:xfrm>
          <a:prstGeom prst="rect">
            <a:avLst/>
          </a:prstGeom>
          <a:noFill/>
          <a:ln>
            <a:noFill/>
          </a:ln>
        </p:spPr>
        <p:txBody>
          <a:bodyPr anchorCtr="0" anchor="t" bIns="0" lIns="0" spcFirstLastPara="1" rIns="0" wrap="square" tIns="0">
            <a:spAutoFit/>
          </a:bodyPr>
          <a:lstStyle/>
          <a:p>
            <a:pPr indent="0" lvl="0" marL="0" marR="0" rtl="0" algn="l">
              <a:lnSpc>
                <a:spcPct val="124980"/>
              </a:lnSpc>
              <a:spcBef>
                <a:spcPts val="0"/>
              </a:spcBef>
              <a:spcAft>
                <a:spcPts val="0"/>
              </a:spcAft>
              <a:buNone/>
            </a:pPr>
            <a:r>
              <a:rPr b="1" i="0" lang="en-US" sz="2550" u="none" cap="none" strike="noStrike">
                <a:solidFill>
                  <a:srgbClr val="0F172A"/>
                </a:solidFill>
                <a:latin typeface="Noto Sans JP"/>
                <a:ea typeface="Noto Sans JP"/>
                <a:cs typeface="Noto Sans JP"/>
                <a:sym typeface="Noto Sans JP"/>
              </a:rPr>
              <a:t>導入前の課題と背景</a:t>
            </a:r>
            <a:endParaRPr/>
          </a:p>
        </p:txBody>
      </p:sp>
      <p:sp>
        <p:nvSpPr>
          <p:cNvPr id="133" name="Google Shape;133;p15"/>
          <p:cNvSpPr/>
          <p:nvPr/>
        </p:nvSpPr>
        <p:spPr>
          <a:xfrm>
            <a:off x="670062" y="454048"/>
            <a:ext cx="47700" cy="551100"/>
          </a:xfrm>
          <a:prstGeom prst="roundRect">
            <a:avLst>
              <a:gd fmla="val 40000" name="adj"/>
            </a:avLst>
          </a:prstGeom>
          <a:solidFill>
            <a:srgbClr val="005B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7" name="Shape 137"/>
        <p:cNvGrpSpPr/>
        <p:nvPr/>
      </p:nvGrpSpPr>
      <p:grpSpPr>
        <a:xfrm>
          <a:off x="0" y="0"/>
          <a:ext cx="0" cy="0"/>
          <a:chOff x="0" y="0"/>
          <a:chExt cx="0" cy="0"/>
        </a:xfrm>
      </p:grpSpPr>
      <p:pic>
        <p:nvPicPr>
          <p:cNvPr descr="image.png" id="138" name="Google Shape;138;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39" name="Google Shape;139;p16"/>
          <p:cNvPicPr preferRelativeResize="0"/>
          <p:nvPr/>
        </p:nvPicPr>
        <p:blipFill rotWithShape="1">
          <a:blip r:embed="rId4">
            <a:alphaModFix/>
          </a:blip>
          <a:srcRect b="0" l="0" r="0" t="0"/>
          <a:stretch/>
        </p:blipFill>
        <p:spPr>
          <a:xfrm>
            <a:off x="6334125" y="1998761"/>
            <a:ext cx="5229225" cy="3143250"/>
          </a:xfrm>
          <a:prstGeom prst="rect">
            <a:avLst/>
          </a:prstGeom>
          <a:noFill/>
          <a:ln>
            <a:noFill/>
          </a:ln>
        </p:spPr>
      </p:pic>
      <p:pic>
        <p:nvPicPr>
          <p:cNvPr descr="image.png" id="140" name="Google Shape;140;p16"/>
          <p:cNvPicPr preferRelativeResize="0"/>
          <p:nvPr/>
        </p:nvPicPr>
        <p:blipFill rotWithShape="1">
          <a:blip r:embed="rId5">
            <a:alphaModFix/>
          </a:blip>
          <a:srcRect b="0" l="0" r="0" t="0"/>
          <a:stretch/>
        </p:blipFill>
        <p:spPr>
          <a:xfrm>
            <a:off x="628650" y="6315075"/>
            <a:ext cx="10934700" cy="295275"/>
          </a:xfrm>
          <a:prstGeom prst="rect">
            <a:avLst/>
          </a:prstGeom>
          <a:noFill/>
          <a:ln>
            <a:noFill/>
          </a:ln>
        </p:spPr>
      </p:pic>
      <p:sp>
        <p:nvSpPr>
          <p:cNvPr id="141" name="Google Shape;141;p16"/>
          <p:cNvSpPr txBox="1"/>
          <p:nvPr/>
        </p:nvSpPr>
        <p:spPr>
          <a:xfrm>
            <a:off x="628650" y="6467475"/>
            <a:ext cx="3406675" cy="1428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475569"/>
                </a:solidFill>
                <a:latin typeface="Noto Sans JP"/>
                <a:ea typeface="Noto Sans JP"/>
                <a:cs typeface="Noto Sans JP"/>
                <a:sym typeface="Noto Sans JP"/>
              </a:rPr>
              <a:t>導入事例インタビュー紹介 ｜ 株式会社ネクスト・ソリューションズ 様</a:t>
            </a:r>
            <a:endParaRPr/>
          </a:p>
        </p:txBody>
      </p:sp>
      <p:sp>
        <p:nvSpPr>
          <p:cNvPr id="142" name="Google Shape;142;p16"/>
          <p:cNvSpPr txBox="1"/>
          <p:nvPr/>
        </p:nvSpPr>
        <p:spPr>
          <a:xfrm>
            <a:off x="11213752" y="6472237"/>
            <a:ext cx="349597" cy="1333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900" u="none" cap="none" strike="noStrike">
                <a:solidFill>
                  <a:srgbClr val="475569"/>
                </a:solidFill>
                <a:latin typeface="Montserrat SemiBold"/>
                <a:ea typeface="Montserrat SemiBold"/>
                <a:cs typeface="Montserrat SemiBold"/>
                <a:sym typeface="Montserrat SemiBold"/>
              </a:rPr>
              <a:t>04 / 05</a:t>
            </a:r>
            <a:endParaRPr/>
          </a:p>
        </p:txBody>
      </p:sp>
      <p:sp>
        <p:nvSpPr>
          <p:cNvPr id="143" name="Google Shape;143;p16"/>
          <p:cNvSpPr txBox="1"/>
          <p:nvPr/>
        </p:nvSpPr>
        <p:spPr>
          <a:xfrm>
            <a:off x="628650" y="3955107"/>
            <a:ext cx="5229225" cy="213270"/>
          </a:xfrm>
          <a:prstGeom prst="rect">
            <a:avLst/>
          </a:prstGeom>
          <a:noFill/>
          <a:ln>
            <a:noFill/>
          </a:ln>
        </p:spPr>
        <p:txBody>
          <a:bodyPr anchorCtr="0" anchor="t" bIns="0" lIns="0" spcFirstLastPara="1" rIns="0" wrap="square" tIns="0">
            <a:spAutoFit/>
          </a:bodyPr>
          <a:lstStyle/>
          <a:p>
            <a:pPr indent="0" lvl="0" marL="0" marR="0" rtl="0" algn="l">
              <a:lnSpc>
                <a:spcPct val="159904"/>
              </a:lnSpc>
              <a:spcBef>
                <a:spcPts val="0"/>
              </a:spcBef>
              <a:spcAft>
                <a:spcPts val="0"/>
              </a:spcAft>
              <a:buNone/>
            </a:pPr>
            <a:r>
              <a:rPr b="1" i="0" lang="en-US" sz="1050" u="none" cap="none" strike="noStrike">
                <a:solidFill>
                  <a:srgbClr val="1E293B"/>
                </a:solidFill>
                <a:latin typeface="Noto Sans JP"/>
                <a:ea typeface="Noto Sans JP"/>
                <a:cs typeface="Noto Sans JP"/>
                <a:sym typeface="Noto Sans JP"/>
              </a:rPr>
              <a:t>—— 株式会社ネクスト・ソリューションズ ｜ 佐藤 舞 氏</a:t>
            </a:r>
            <a:endParaRPr/>
          </a:p>
        </p:txBody>
      </p:sp>
      <p:sp>
        <p:nvSpPr>
          <p:cNvPr id="144" name="Google Shape;144;p16"/>
          <p:cNvSpPr txBox="1"/>
          <p:nvPr/>
        </p:nvSpPr>
        <p:spPr>
          <a:xfrm>
            <a:off x="742950" y="4416028"/>
            <a:ext cx="5114925" cy="59427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1E293B"/>
                </a:solidFill>
                <a:latin typeface="Noto Sans JP"/>
                <a:ea typeface="Noto Sans JP"/>
                <a:cs typeface="Noto Sans JP"/>
                <a:sym typeface="Noto Sans JP"/>
              </a:rPr>
              <a:t>「導入初期こそ新しい操作への不安から反発も予想されましたが、一過性の効率化ではなく、現場メンバー各員にとって何が本質的な価値なのかを愚直に発信し続けたことが最終的な成功へと繋がりました。」</a:t>
            </a:r>
            <a:endParaRPr/>
          </a:p>
        </p:txBody>
      </p:sp>
      <p:sp>
        <p:nvSpPr>
          <p:cNvPr id="145" name="Google Shape;145;p16"/>
          <p:cNvSpPr/>
          <p:nvPr/>
        </p:nvSpPr>
        <p:spPr>
          <a:xfrm>
            <a:off x="628650" y="4416028"/>
            <a:ext cx="19050" cy="59427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6" name="Google Shape;146;p16"/>
          <p:cNvSpPr txBox="1"/>
          <p:nvPr/>
        </p:nvSpPr>
        <p:spPr>
          <a:xfrm>
            <a:off x="6334125" y="5218211"/>
            <a:ext cx="5229225" cy="182760"/>
          </a:xfrm>
          <a:prstGeom prst="rect">
            <a:avLst/>
          </a:prstGeom>
          <a:noFill/>
          <a:ln>
            <a:noFill/>
          </a:ln>
        </p:spPr>
        <p:txBody>
          <a:bodyPr anchorCtr="0" anchor="t" bIns="0" lIns="0" spcFirstLastPara="1" rIns="0" wrap="square" tIns="0">
            <a:spAutoFit/>
          </a:bodyPr>
          <a:lstStyle/>
          <a:p>
            <a:pPr indent="0" lvl="0" marL="0" marR="0" rtl="0" algn="r">
              <a:lnSpc>
                <a:spcPct val="159888"/>
              </a:lnSpc>
              <a:spcBef>
                <a:spcPts val="0"/>
              </a:spcBef>
              <a:spcAft>
                <a:spcPts val="0"/>
              </a:spcAft>
              <a:buNone/>
            </a:pPr>
            <a:r>
              <a:rPr b="0" i="0" lang="en-US" sz="900" u="none" cap="none" strike="noStrike">
                <a:solidFill>
                  <a:srgbClr val="1E293B"/>
                </a:solidFill>
                <a:latin typeface="Noto Sans JP"/>
                <a:ea typeface="Noto Sans JP"/>
                <a:cs typeface="Noto Sans JP"/>
                <a:sym typeface="Noto Sans JP"/>
              </a:rPr>
              <a:t>インタビュー当日の様子（対面での真摯なディスカッション）</a:t>
            </a:r>
            <a:endParaRPr/>
          </a:p>
        </p:txBody>
      </p:sp>
      <p:sp>
        <p:nvSpPr>
          <p:cNvPr id="147" name="Google Shape;147;p16"/>
          <p:cNvSpPr txBox="1"/>
          <p:nvPr/>
        </p:nvSpPr>
        <p:spPr>
          <a:xfrm>
            <a:off x="438150" y="2236886"/>
            <a:ext cx="457200" cy="731490"/>
          </a:xfrm>
          <a:prstGeom prst="rect">
            <a:avLst/>
          </a:prstGeom>
          <a:noFill/>
          <a:ln>
            <a:noFill/>
          </a:ln>
        </p:spPr>
        <p:txBody>
          <a:bodyPr anchorCtr="0" anchor="t" bIns="0" lIns="0" spcFirstLastPara="1" rIns="0" wrap="square" tIns="0">
            <a:spAutoFit/>
          </a:bodyPr>
          <a:lstStyle/>
          <a:p>
            <a:pPr indent="0" lvl="0" marL="0" marR="0" rtl="0" algn="l">
              <a:lnSpc>
                <a:spcPct val="159972"/>
              </a:lnSpc>
              <a:spcBef>
                <a:spcPts val="0"/>
              </a:spcBef>
              <a:spcAft>
                <a:spcPts val="0"/>
              </a:spcAft>
              <a:buNone/>
            </a:pPr>
            <a:r>
              <a:rPr b="0" i="0" lang="en-US" sz="3600" u="none" cap="none" strike="noStrike">
                <a:solidFill>
                  <a:srgbClr val="1E293B"/>
                </a:solidFill>
                <a:latin typeface="Noto Sans JP"/>
                <a:ea typeface="Noto Sans JP"/>
                <a:cs typeface="Noto Sans JP"/>
                <a:sym typeface="Noto Sans JP"/>
              </a:rPr>
              <a:t>「</a:t>
            </a:r>
            <a:endParaRPr/>
          </a:p>
        </p:txBody>
      </p:sp>
      <p:sp>
        <p:nvSpPr>
          <p:cNvPr id="148" name="Google Shape;148;p16"/>
          <p:cNvSpPr txBox="1"/>
          <p:nvPr/>
        </p:nvSpPr>
        <p:spPr>
          <a:xfrm>
            <a:off x="628650" y="2570261"/>
            <a:ext cx="5229225" cy="1051470"/>
          </a:xfrm>
          <a:prstGeom prst="rect">
            <a:avLst/>
          </a:prstGeom>
          <a:noFill/>
          <a:ln>
            <a:noFill/>
          </a:ln>
        </p:spPr>
        <p:txBody>
          <a:bodyPr anchorCtr="0" anchor="t" bIns="0" lIns="0" spcFirstLastPara="1" rIns="0" wrap="square" tIns="0">
            <a:spAutoFit/>
          </a:bodyPr>
          <a:lstStyle/>
          <a:p>
            <a:pPr indent="0" lvl="0" marL="0" marR="0" rtl="0" algn="l">
              <a:lnSpc>
                <a:spcPct val="153333"/>
              </a:lnSpc>
              <a:spcBef>
                <a:spcPts val="0"/>
              </a:spcBef>
              <a:spcAft>
                <a:spcPts val="0"/>
              </a:spcAft>
              <a:buNone/>
            </a:pPr>
            <a:r>
              <a:rPr b="0" i="0" lang="en-US" sz="1725" u="none" cap="none" strike="noStrike">
                <a:solidFill>
                  <a:srgbClr val="1E293B"/>
                </a:solidFill>
                <a:latin typeface="Noto Sans JP"/>
                <a:ea typeface="Noto Sans JP"/>
                <a:cs typeface="Noto Sans JP"/>
                <a:sym typeface="Noto Sans JP"/>
              </a:rPr>
              <a:t>単なる業務のデジタル化にとどまらず、</a:t>
            </a:r>
            <a:br>
              <a:rPr b="0" i="0" lang="en-US" sz="1800" u="none" cap="none" strike="noStrike">
                <a:solidFill>
                  <a:schemeClr val="dk1"/>
                </a:solidFill>
                <a:latin typeface="Calibri"/>
                <a:ea typeface="Calibri"/>
                <a:cs typeface="Calibri"/>
                <a:sym typeface="Calibri"/>
              </a:rPr>
            </a:br>
            <a:r>
              <a:rPr b="1" i="0" lang="en-US" sz="1725" u="none" cap="none" strike="noStrike">
                <a:solidFill>
                  <a:srgbClr val="0D9488"/>
                </a:solidFill>
                <a:latin typeface="Noto Sans JP"/>
                <a:ea typeface="Noto Sans JP"/>
                <a:cs typeface="Noto Sans JP"/>
                <a:sym typeface="Noto Sans JP"/>
              </a:rPr>
              <a:t>“現場から新しい意見が活発に生まれる組織の土壌”</a:t>
            </a:r>
            <a:br>
              <a:rPr b="0" i="0" lang="en-US" sz="1800" u="none" cap="none" strike="noStrike">
                <a:solidFill>
                  <a:schemeClr val="dk1"/>
                </a:solidFill>
                <a:latin typeface="Calibri"/>
                <a:ea typeface="Calibri"/>
                <a:cs typeface="Calibri"/>
                <a:sym typeface="Calibri"/>
              </a:rPr>
            </a:br>
            <a:r>
              <a:rPr b="0" i="0" lang="en-US" sz="1725" u="none" cap="none" strike="noStrike">
                <a:solidFill>
                  <a:srgbClr val="1E293B"/>
                </a:solidFill>
                <a:latin typeface="Noto Sans JP"/>
                <a:ea typeface="Noto Sans JP"/>
                <a:cs typeface="Noto Sans JP"/>
                <a:sym typeface="Noto Sans JP"/>
              </a:rPr>
              <a:t> が整ったことが最大の成果です。</a:t>
            </a:r>
            <a:endParaRPr/>
          </a:p>
        </p:txBody>
      </p:sp>
      <p:sp>
        <p:nvSpPr>
          <p:cNvPr id="149" name="Google Shape;149;p16"/>
          <p:cNvSpPr txBox="1"/>
          <p:nvPr/>
        </p:nvSpPr>
        <p:spPr>
          <a:xfrm>
            <a:off x="5448300" y="3223617"/>
            <a:ext cx="457200" cy="731490"/>
          </a:xfrm>
          <a:prstGeom prst="rect">
            <a:avLst/>
          </a:prstGeom>
          <a:noFill/>
          <a:ln>
            <a:noFill/>
          </a:ln>
        </p:spPr>
        <p:txBody>
          <a:bodyPr anchorCtr="0" anchor="t" bIns="0" lIns="0" spcFirstLastPara="1" rIns="0" wrap="square" tIns="0">
            <a:spAutoFit/>
          </a:bodyPr>
          <a:lstStyle/>
          <a:p>
            <a:pPr indent="0" lvl="0" marL="0" marR="0" rtl="0" algn="l">
              <a:lnSpc>
                <a:spcPct val="159972"/>
              </a:lnSpc>
              <a:spcBef>
                <a:spcPts val="0"/>
              </a:spcBef>
              <a:spcAft>
                <a:spcPts val="0"/>
              </a:spcAft>
              <a:buNone/>
            </a:pPr>
            <a:r>
              <a:rPr b="0" i="0" lang="en-US" sz="3600" u="none" cap="none" strike="noStrike">
                <a:solidFill>
                  <a:srgbClr val="1E293B"/>
                </a:solidFill>
                <a:latin typeface="Noto Sans JP"/>
                <a:ea typeface="Noto Sans JP"/>
                <a:cs typeface="Noto Sans JP"/>
                <a:sym typeface="Noto Sans JP"/>
              </a:rPr>
              <a:t>」</a:t>
            </a:r>
            <a:endParaRPr/>
          </a:p>
        </p:txBody>
      </p:sp>
      <p:sp>
        <p:nvSpPr>
          <p:cNvPr id="150" name="Google Shape;150;p16"/>
          <p:cNvSpPr txBox="1"/>
          <p:nvPr/>
        </p:nvSpPr>
        <p:spPr>
          <a:xfrm>
            <a:off x="800100" y="533400"/>
            <a:ext cx="11301300" cy="392400"/>
          </a:xfrm>
          <a:prstGeom prst="rect">
            <a:avLst/>
          </a:prstGeom>
          <a:noFill/>
          <a:ln>
            <a:noFill/>
          </a:ln>
        </p:spPr>
        <p:txBody>
          <a:bodyPr anchorCtr="0" anchor="t" bIns="0" lIns="0" spcFirstLastPara="1" rIns="0" wrap="square" tIns="0">
            <a:spAutoFit/>
          </a:bodyPr>
          <a:lstStyle/>
          <a:p>
            <a:pPr indent="0" lvl="0" marL="0" marR="0" rtl="0" algn="l">
              <a:lnSpc>
                <a:spcPct val="124980"/>
              </a:lnSpc>
              <a:spcBef>
                <a:spcPts val="0"/>
              </a:spcBef>
              <a:spcAft>
                <a:spcPts val="0"/>
              </a:spcAft>
              <a:buNone/>
            </a:pPr>
            <a:r>
              <a:rPr b="1" i="0" lang="en-US" sz="2550" u="none" cap="none" strike="noStrike">
                <a:solidFill>
                  <a:srgbClr val="0F172A"/>
                </a:solidFill>
                <a:latin typeface="Noto Sans JP"/>
                <a:ea typeface="Noto Sans JP"/>
                <a:cs typeface="Noto Sans JP"/>
                <a:sym typeface="Noto Sans JP"/>
              </a:rPr>
              <a:t>インタビューコメント </a:t>
            </a:r>
            <a:endParaRPr/>
          </a:p>
        </p:txBody>
      </p:sp>
      <p:sp>
        <p:nvSpPr>
          <p:cNvPr id="151" name="Google Shape;151;p16"/>
          <p:cNvSpPr/>
          <p:nvPr/>
        </p:nvSpPr>
        <p:spPr>
          <a:xfrm>
            <a:off x="742962" y="454048"/>
            <a:ext cx="47700" cy="551100"/>
          </a:xfrm>
          <a:prstGeom prst="roundRect">
            <a:avLst>
              <a:gd fmla="val 40000" name="adj"/>
            </a:avLst>
          </a:prstGeom>
          <a:solidFill>
            <a:srgbClr val="005B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52" name="Google Shape;152;p16"/>
          <p:cNvPicPr preferRelativeResize="0"/>
          <p:nvPr/>
        </p:nvPicPr>
        <p:blipFill>
          <a:blip r:embed="rId6">
            <a:alphaModFix/>
          </a:blip>
          <a:stretch>
            <a:fillRect/>
          </a:stretch>
        </p:blipFill>
        <p:spPr>
          <a:xfrm>
            <a:off x="6267068" y="2163395"/>
            <a:ext cx="5229226" cy="29140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6" name="Shape 156"/>
        <p:cNvGrpSpPr/>
        <p:nvPr/>
      </p:nvGrpSpPr>
      <p:grpSpPr>
        <a:xfrm>
          <a:off x="0" y="0"/>
          <a:ext cx="0" cy="0"/>
          <a:chOff x="0" y="0"/>
          <a:chExt cx="0" cy="0"/>
        </a:xfrm>
      </p:grpSpPr>
      <p:pic>
        <p:nvPicPr>
          <p:cNvPr descr="image.png" id="157" name="Google Shape;157;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58" name="Google Shape;158;p17"/>
          <p:cNvPicPr preferRelativeResize="0"/>
          <p:nvPr/>
        </p:nvPicPr>
        <p:blipFill rotWithShape="1">
          <a:blip r:embed="rId4">
            <a:alphaModFix/>
          </a:blip>
          <a:srcRect b="0" l="0" r="0" t="0"/>
          <a:stretch/>
        </p:blipFill>
        <p:spPr>
          <a:xfrm>
            <a:off x="628650" y="1947267"/>
            <a:ext cx="3486150" cy="3619500"/>
          </a:xfrm>
          <a:prstGeom prst="rect">
            <a:avLst/>
          </a:prstGeom>
          <a:noFill/>
          <a:ln>
            <a:noFill/>
          </a:ln>
        </p:spPr>
      </p:pic>
      <p:pic>
        <p:nvPicPr>
          <p:cNvPr descr="image.png" id="159" name="Google Shape;159;p17"/>
          <p:cNvPicPr preferRelativeResize="0"/>
          <p:nvPr/>
        </p:nvPicPr>
        <p:blipFill rotWithShape="1">
          <a:blip r:embed="rId5">
            <a:alphaModFix/>
          </a:blip>
          <a:srcRect b="0" l="0" r="0" t="0"/>
          <a:stretch/>
        </p:blipFill>
        <p:spPr>
          <a:xfrm>
            <a:off x="4352925" y="1947267"/>
            <a:ext cx="3486150" cy="3619500"/>
          </a:xfrm>
          <a:prstGeom prst="rect">
            <a:avLst/>
          </a:prstGeom>
          <a:noFill/>
          <a:ln>
            <a:noFill/>
          </a:ln>
        </p:spPr>
      </p:pic>
      <p:pic>
        <p:nvPicPr>
          <p:cNvPr descr="image.png" id="160" name="Google Shape;160;p17"/>
          <p:cNvPicPr preferRelativeResize="0"/>
          <p:nvPr/>
        </p:nvPicPr>
        <p:blipFill rotWithShape="1">
          <a:blip r:embed="rId6">
            <a:alphaModFix/>
          </a:blip>
          <a:srcRect b="0" l="0" r="0" t="0"/>
          <a:stretch/>
        </p:blipFill>
        <p:spPr>
          <a:xfrm>
            <a:off x="8077200" y="1947267"/>
            <a:ext cx="3486150" cy="3619500"/>
          </a:xfrm>
          <a:prstGeom prst="rect">
            <a:avLst/>
          </a:prstGeom>
          <a:noFill/>
          <a:ln>
            <a:noFill/>
          </a:ln>
        </p:spPr>
      </p:pic>
      <p:pic>
        <p:nvPicPr>
          <p:cNvPr descr="image.png" id="161" name="Google Shape;161;p17"/>
          <p:cNvPicPr preferRelativeResize="0"/>
          <p:nvPr/>
        </p:nvPicPr>
        <p:blipFill rotWithShape="1">
          <a:blip r:embed="rId7">
            <a:alphaModFix/>
          </a:blip>
          <a:srcRect b="0" l="0" r="0" t="0"/>
          <a:stretch/>
        </p:blipFill>
        <p:spPr>
          <a:xfrm>
            <a:off x="4600575" y="2794992"/>
            <a:ext cx="2990850" cy="785812"/>
          </a:xfrm>
          <a:prstGeom prst="rect">
            <a:avLst/>
          </a:prstGeom>
          <a:noFill/>
          <a:ln>
            <a:noFill/>
          </a:ln>
        </p:spPr>
      </p:pic>
      <p:pic>
        <p:nvPicPr>
          <p:cNvPr descr="image.png" id="162" name="Google Shape;162;p17"/>
          <p:cNvPicPr preferRelativeResize="0"/>
          <p:nvPr/>
        </p:nvPicPr>
        <p:blipFill rotWithShape="1">
          <a:blip r:embed="rId8">
            <a:alphaModFix/>
          </a:blip>
          <a:srcRect b="0" l="0" r="0" t="0"/>
          <a:stretch/>
        </p:blipFill>
        <p:spPr>
          <a:xfrm>
            <a:off x="628650" y="6315075"/>
            <a:ext cx="10934700" cy="295275"/>
          </a:xfrm>
          <a:prstGeom prst="rect">
            <a:avLst/>
          </a:prstGeom>
          <a:noFill/>
          <a:ln>
            <a:noFill/>
          </a:ln>
        </p:spPr>
      </p:pic>
      <p:sp>
        <p:nvSpPr>
          <p:cNvPr id="163" name="Google Shape;163;p17"/>
          <p:cNvSpPr txBox="1"/>
          <p:nvPr/>
        </p:nvSpPr>
        <p:spPr>
          <a:xfrm>
            <a:off x="628650" y="6467475"/>
            <a:ext cx="3406675" cy="1428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475569"/>
                </a:solidFill>
                <a:latin typeface="Noto Sans JP"/>
                <a:ea typeface="Noto Sans JP"/>
                <a:cs typeface="Noto Sans JP"/>
                <a:sym typeface="Noto Sans JP"/>
              </a:rPr>
              <a:t>導入事例インタビュー紹介 ｜ 株式会社ネクスト・ソリューションズ 様</a:t>
            </a:r>
            <a:endParaRPr/>
          </a:p>
        </p:txBody>
      </p:sp>
      <p:sp>
        <p:nvSpPr>
          <p:cNvPr id="164" name="Google Shape;164;p17"/>
          <p:cNvSpPr txBox="1"/>
          <p:nvPr/>
        </p:nvSpPr>
        <p:spPr>
          <a:xfrm>
            <a:off x="11213752" y="6472237"/>
            <a:ext cx="349597" cy="1333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900" u="none" cap="none" strike="noStrike">
                <a:solidFill>
                  <a:srgbClr val="475569"/>
                </a:solidFill>
                <a:latin typeface="Montserrat SemiBold"/>
                <a:ea typeface="Montserrat SemiBold"/>
                <a:cs typeface="Montserrat SemiBold"/>
                <a:sym typeface="Montserrat SemiBold"/>
              </a:rPr>
              <a:t>05 / 05</a:t>
            </a:r>
            <a:endParaRPr/>
          </a:p>
        </p:txBody>
      </p:sp>
      <p:sp>
        <p:nvSpPr>
          <p:cNvPr id="165" name="Google Shape;165;p17"/>
          <p:cNvSpPr txBox="1"/>
          <p:nvPr/>
        </p:nvSpPr>
        <p:spPr>
          <a:xfrm>
            <a:off x="876300" y="4628554"/>
            <a:ext cx="2990850" cy="566737"/>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475569"/>
                </a:solidFill>
                <a:latin typeface="Noto Sans JP"/>
                <a:ea typeface="Noto Sans JP"/>
                <a:cs typeface="Noto Sans JP"/>
                <a:sym typeface="Noto Sans JP"/>
              </a:rPr>
              <a:t>集計作業の全自動化により、毎週の作成負担が消失。営業陣がコア業務たるクライアントへの能動的アプローチに全稼働を再投資できる理想的な体制へ。</a:t>
            </a:r>
            <a:endParaRPr/>
          </a:p>
        </p:txBody>
      </p:sp>
      <p:sp>
        <p:nvSpPr>
          <p:cNvPr id="166" name="Google Shape;166;p17"/>
          <p:cNvSpPr/>
          <p:nvPr/>
        </p:nvSpPr>
        <p:spPr>
          <a:xfrm>
            <a:off x="876300" y="4485679"/>
            <a:ext cx="299085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7" name="Google Shape;167;p17"/>
          <p:cNvSpPr txBox="1"/>
          <p:nvPr/>
        </p:nvSpPr>
        <p:spPr>
          <a:xfrm>
            <a:off x="4600575" y="4628554"/>
            <a:ext cx="2990850" cy="566737"/>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475569"/>
                </a:solidFill>
                <a:latin typeface="Noto Sans JP"/>
                <a:ea typeface="Noto Sans JP"/>
                <a:cs typeface="Noto Sans JP"/>
                <a:sym typeface="Noto Sans JP"/>
              </a:rPr>
              <a:t>心理的負担が激減した結果、以前よりも部門間での自発的なコラボレーションや、新規改善に向けた活発なアイデア共有が生まれています。</a:t>
            </a:r>
            <a:endParaRPr/>
          </a:p>
        </p:txBody>
      </p:sp>
      <p:sp>
        <p:nvSpPr>
          <p:cNvPr id="168" name="Google Shape;168;p17"/>
          <p:cNvSpPr/>
          <p:nvPr/>
        </p:nvSpPr>
        <p:spPr>
          <a:xfrm>
            <a:off x="4600575" y="4485679"/>
            <a:ext cx="299085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9" name="Google Shape;169;p17"/>
          <p:cNvSpPr txBox="1"/>
          <p:nvPr/>
        </p:nvSpPr>
        <p:spPr>
          <a:xfrm>
            <a:off x="8324850" y="4628554"/>
            <a:ext cx="2990850" cy="566737"/>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475569"/>
                </a:solidFill>
                <a:latin typeface="Noto Sans JP"/>
                <a:ea typeface="Noto Sans JP"/>
                <a:cs typeface="Noto Sans JP"/>
                <a:sym typeface="Noto Sans JP"/>
              </a:rPr>
              <a:t>インフラのデジタル化フェーズを乗り越え、データを経営の原動力へと進化させ、新たな事業成長を次々と創出するプラットフォームへと昇華させます。</a:t>
            </a:r>
            <a:endParaRPr/>
          </a:p>
        </p:txBody>
      </p:sp>
      <p:sp>
        <p:nvSpPr>
          <p:cNvPr id="170" name="Google Shape;170;p17"/>
          <p:cNvSpPr/>
          <p:nvPr/>
        </p:nvSpPr>
        <p:spPr>
          <a:xfrm>
            <a:off x="8324850" y="4485679"/>
            <a:ext cx="299085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71" name="Google Shape;171;p17"/>
          <p:cNvPicPr preferRelativeResize="0"/>
          <p:nvPr/>
        </p:nvPicPr>
        <p:blipFill rotWithShape="1">
          <a:blip r:embed="rId9">
            <a:alphaModFix/>
          </a:blip>
          <a:srcRect b="0" l="0" r="0" t="0"/>
          <a:stretch/>
        </p:blipFill>
        <p:spPr>
          <a:xfrm>
            <a:off x="876300" y="2199679"/>
            <a:ext cx="148232" cy="190500"/>
          </a:xfrm>
          <a:prstGeom prst="rect">
            <a:avLst/>
          </a:prstGeom>
          <a:noFill/>
          <a:ln>
            <a:noFill/>
          </a:ln>
        </p:spPr>
      </p:pic>
      <p:sp>
        <p:nvSpPr>
          <p:cNvPr id="172" name="Google Shape;172;p17"/>
          <p:cNvSpPr txBox="1"/>
          <p:nvPr/>
        </p:nvSpPr>
        <p:spPr>
          <a:xfrm>
            <a:off x="1138832" y="2194917"/>
            <a:ext cx="1280160" cy="2000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200" u="none" cap="none" strike="noStrike">
                <a:solidFill>
                  <a:srgbClr val="0F172A"/>
                </a:solidFill>
                <a:latin typeface="Noto Sans JP"/>
                <a:ea typeface="Noto Sans JP"/>
                <a:cs typeface="Noto Sans JP"/>
                <a:sym typeface="Noto Sans JP"/>
              </a:rPr>
              <a:t>定量的な導入効果</a:t>
            </a:r>
            <a:endParaRPr/>
          </a:p>
        </p:txBody>
      </p:sp>
      <p:sp>
        <p:nvSpPr>
          <p:cNvPr id="173" name="Google Shape;173;p17"/>
          <p:cNvSpPr txBox="1"/>
          <p:nvPr/>
        </p:nvSpPr>
        <p:spPr>
          <a:xfrm>
            <a:off x="1567131" y="2732975"/>
            <a:ext cx="1609200" cy="6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050" u="none" cap="none" strike="noStrike">
                <a:solidFill>
                  <a:srgbClr val="005B7F"/>
                </a:solidFill>
                <a:latin typeface="Montserrat ExtraBold"/>
                <a:ea typeface="Montserrat ExtraBold"/>
                <a:cs typeface="Montserrat ExtraBold"/>
                <a:sym typeface="Montserrat ExtraBold"/>
              </a:rPr>
              <a:t>60</a:t>
            </a:r>
            <a:r>
              <a:rPr b="1" i="0" lang="en-US" sz="4050" u="none" cap="none" strike="noStrike">
                <a:solidFill>
                  <a:srgbClr val="1E293B"/>
                </a:solidFill>
                <a:latin typeface="Montserrat"/>
                <a:ea typeface="Montserrat"/>
                <a:cs typeface="Montserrat"/>
                <a:sym typeface="Montserrat"/>
              </a:rPr>
              <a:t>%</a:t>
            </a:r>
            <a:endParaRPr/>
          </a:p>
        </p:txBody>
      </p:sp>
      <p:sp>
        <p:nvSpPr>
          <p:cNvPr id="174" name="Google Shape;174;p17"/>
          <p:cNvSpPr txBox="1"/>
          <p:nvPr/>
        </p:nvSpPr>
        <p:spPr>
          <a:xfrm>
            <a:off x="876300" y="3366492"/>
            <a:ext cx="2990850" cy="19809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975" u="none" cap="none" strike="noStrike">
                <a:solidFill>
                  <a:srgbClr val="475569"/>
                </a:solidFill>
                <a:latin typeface="Noto Sans JP"/>
                <a:ea typeface="Noto Sans JP"/>
                <a:cs typeface="Noto Sans JP"/>
                <a:sym typeface="Noto Sans JP"/>
              </a:rPr>
              <a:t>月間レポート作成工数を削減</a:t>
            </a:r>
            <a:endParaRPr/>
          </a:p>
        </p:txBody>
      </p:sp>
      <p:pic>
        <p:nvPicPr>
          <p:cNvPr descr="image.png" id="175" name="Google Shape;175;p17"/>
          <p:cNvPicPr preferRelativeResize="0"/>
          <p:nvPr/>
        </p:nvPicPr>
        <p:blipFill rotWithShape="1">
          <a:blip r:embed="rId10">
            <a:alphaModFix/>
          </a:blip>
          <a:srcRect b="0" l="0" r="0" t="0"/>
          <a:stretch/>
        </p:blipFill>
        <p:spPr>
          <a:xfrm>
            <a:off x="4600575" y="2199679"/>
            <a:ext cx="63549" cy="190500"/>
          </a:xfrm>
          <a:prstGeom prst="rect">
            <a:avLst/>
          </a:prstGeom>
          <a:noFill/>
          <a:ln>
            <a:noFill/>
          </a:ln>
        </p:spPr>
      </p:pic>
      <p:sp>
        <p:nvSpPr>
          <p:cNvPr id="176" name="Google Shape;176;p17"/>
          <p:cNvSpPr txBox="1"/>
          <p:nvPr/>
        </p:nvSpPr>
        <p:spPr>
          <a:xfrm>
            <a:off x="4778424" y="2194917"/>
            <a:ext cx="1920240" cy="2000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200" u="none" cap="none" strike="noStrike">
                <a:solidFill>
                  <a:srgbClr val="0F172A"/>
                </a:solidFill>
                <a:latin typeface="Noto Sans JP"/>
                <a:ea typeface="Noto Sans JP"/>
                <a:cs typeface="Noto Sans JP"/>
                <a:sym typeface="Noto Sans JP"/>
              </a:rPr>
              <a:t>現場メンバーのリアルな声</a:t>
            </a:r>
            <a:endParaRPr/>
          </a:p>
        </p:txBody>
      </p:sp>
      <p:sp>
        <p:nvSpPr>
          <p:cNvPr id="177" name="Google Shape;177;p17"/>
          <p:cNvSpPr txBox="1"/>
          <p:nvPr/>
        </p:nvSpPr>
        <p:spPr>
          <a:xfrm>
            <a:off x="4781550" y="2909292"/>
            <a:ext cx="2657475" cy="557212"/>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1" lang="en-US" sz="975" u="none" cap="none" strike="noStrike">
                <a:solidFill>
                  <a:srgbClr val="0F172A"/>
                </a:solidFill>
                <a:latin typeface="Noto Sans JP"/>
                <a:ea typeface="Noto Sans JP"/>
                <a:cs typeface="Noto Sans JP"/>
                <a:sym typeface="Noto Sans JP"/>
              </a:rPr>
              <a:t>「業務の流れが完全に可視化され、誰もが主体的・客観的に仕事へ向き合えるようになりました。」</a:t>
            </a:r>
            <a:endParaRPr/>
          </a:p>
        </p:txBody>
      </p:sp>
      <p:pic>
        <p:nvPicPr>
          <p:cNvPr descr="image.png" id="178" name="Google Shape;178;p17"/>
          <p:cNvPicPr preferRelativeResize="0"/>
          <p:nvPr/>
        </p:nvPicPr>
        <p:blipFill rotWithShape="1">
          <a:blip r:embed="rId11">
            <a:alphaModFix/>
          </a:blip>
          <a:srcRect b="0" l="0" r="0" t="0"/>
          <a:stretch/>
        </p:blipFill>
        <p:spPr>
          <a:xfrm>
            <a:off x="8324850" y="2199679"/>
            <a:ext cx="148232" cy="190500"/>
          </a:xfrm>
          <a:prstGeom prst="rect">
            <a:avLst/>
          </a:prstGeom>
          <a:noFill/>
          <a:ln>
            <a:noFill/>
          </a:ln>
        </p:spPr>
      </p:pic>
      <p:sp>
        <p:nvSpPr>
          <p:cNvPr id="179" name="Google Shape;179;p17"/>
          <p:cNvSpPr txBox="1"/>
          <p:nvPr/>
        </p:nvSpPr>
        <p:spPr>
          <a:xfrm>
            <a:off x="8587382" y="2194917"/>
            <a:ext cx="2080260" cy="2000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200" u="none" cap="none" strike="noStrike">
                <a:solidFill>
                  <a:srgbClr val="0F172A"/>
                </a:solidFill>
                <a:latin typeface="Noto Sans JP"/>
                <a:ea typeface="Noto Sans JP"/>
                <a:cs typeface="Noto Sans JP"/>
                <a:sym typeface="Noto Sans JP"/>
              </a:rPr>
              <a:t>今後のさらなるロードマップ</a:t>
            </a:r>
            <a:endParaRPr/>
          </a:p>
        </p:txBody>
      </p:sp>
      <p:sp>
        <p:nvSpPr>
          <p:cNvPr id="180" name="Google Shape;180;p17"/>
          <p:cNvSpPr txBox="1"/>
          <p:nvPr/>
        </p:nvSpPr>
        <p:spPr>
          <a:xfrm>
            <a:off x="8324850" y="2842617"/>
            <a:ext cx="3140392" cy="171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050" u="none" cap="none" strike="noStrike">
                <a:solidFill>
                  <a:srgbClr val="0F172A"/>
                </a:solidFill>
                <a:latin typeface="Noto Sans JP"/>
                <a:ea typeface="Noto Sans JP"/>
                <a:cs typeface="Noto Sans JP"/>
                <a:sym typeface="Noto Sans JP"/>
              </a:rPr>
              <a:t>AIモデルと連動した予測分析</a:t>
            </a:r>
            <a:endParaRPr/>
          </a:p>
        </p:txBody>
      </p:sp>
      <p:sp>
        <p:nvSpPr>
          <p:cNvPr id="181" name="Google Shape;181;p17"/>
          <p:cNvSpPr txBox="1"/>
          <p:nvPr/>
        </p:nvSpPr>
        <p:spPr>
          <a:xfrm>
            <a:off x="8324850" y="3061692"/>
            <a:ext cx="2990850" cy="346471"/>
          </a:xfrm>
          <a:prstGeom prst="rect">
            <a:avLst/>
          </a:prstGeom>
          <a:noFill/>
          <a:ln>
            <a:noFill/>
          </a:ln>
        </p:spPr>
        <p:txBody>
          <a:bodyPr anchorCtr="0" anchor="t" bIns="0" lIns="0" spcFirstLastPara="1" rIns="0" wrap="square" tIns="0">
            <a:spAutoFit/>
          </a:bodyPr>
          <a:lstStyle/>
          <a:p>
            <a:pPr indent="0" lvl="0" marL="0" marR="0" rtl="0" algn="l">
              <a:lnSpc>
                <a:spcPct val="139897"/>
              </a:lnSpc>
              <a:spcBef>
                <a:spcPts val="0"/>
              </a:spcBef>
              <a:spcAft>
                <a:spcPts val="0"/>
              </a:spcAft>
              <a:buNone/>
            </a:pPr>
            <a:r>
              <a:rPr b="0" i="0" lang="en-US" sz="975" u="none" cap="none" strike="noStrike">
                <a:solidFill>
                  <a:srgbClr val="475569"/>
                </a:solidFill>
                <a:latin typeface="Noto Sans JP"/>
                <a:ea typeface="Noto Sans JP"/>
                <a:cs typeface="Noto Sans JP"/>
                <a:sym typeface="Noto Sans JP"/>
              </a:rPr>
              <a:t>蓄積したデータを活用し、次期施策のコンバージョン予測と自動提案システムのローンチへ。</a:t>
            </a:r>
            <a:endParaRPr/>
          </a:p>
        </p:txBody>
      </p:sp>
      <p:sp>
        <p:nvSpPr>
          <p:cNvPr id="182" name="Google Shape;182;p17"/>
          <p:cNvSpPr txBox="1"/>
          <p:nvPr/>
        </p:nvSpPr>
        <p:spPr>
          <a:xfrm>
            <a:off x="800100" y="533400"/>
            <a:ext cx="11301300" cy="392400"/>
          </a:xfrm>
          <a:prstGeom prst="rect">
            <a:avLst/>
          </a:prstGeom>
          <a:noFill/>
          <a:ln>
            <a:noFill/>
          </a:ln>
        </p:spPr>
        <p:txBody>
          <a:bodyPr anchorCtr="0" anchor="t" bIns="0" lIns="0" spcFirstLastPara="1" rIns="0" wrap="square" tIns="0">
            <a:spAutoFit/>
          </a:bodyPr>
          <a:lstStyle/>
          <a:p>
            <a:pPr indent="0" lvl="0" marL="0" marR="0" rtl="0" algn="l">
              <a:lnSpc>
                <a:spcPct val="124980"/>
              </a:lnSpc>
              <a:spcBef>
                <a:spcPts val="0"/>
              </a:spcBef>
              <a:spcAft>
                <a:spcPts val="0"/>
              </a:spcAft>
              <a:buNone/>
            </a:pPr>
            <a:r>
              <a:rPr b="1" i="0" lang="en-US" sz="2550" u="none" cap="none" strike="noStrike">
                <a:solidFill>
                  <a:srgbClr val="0F172A"/>
                </a:solidFill>
                <a:latin typeface="Noto Sans JP"/>
                <a:ea typeface="Noto Sans JP"/>
                <a:cs typeface="Noto Sans JP"/>
                <a:sym typeface="Noto Sans JP"/>
              </a:rPr>
              <a:t>導入の成果と今後の展望 </a:t>
            </a:r>
            <a:endParaRPr/>
          </a:p>
        </p:txBody>
      </p:sp>
      <p:sp>
        <p:nvSpPr>
          <p:cNvPr id="183" name="Google Shape;183;p17"/>
          <p:cNvSpPr/>
          <p:nvPr/>
        </p:nvSpPr>
        <p:spPr>
          <a:xfrm>
            <a:off x="679662" y="495461"/>
            <a:ext cx="47700" cy="551100"/>
          </a:xfrm>
          <a:prstGeom prst="roundRect">
            <a:avLst>
              <a:gd fmla="val 40000" name="adj"/>
            </a:avLst>
          </a:prstGeom>
          <a:solidFill>
            <a:srgbClr val="005B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