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Noto Sans JP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otoSansJP-bold.fntdata"/><Relationship Id="rId14" Type="http://schemas.openxmlformats.org/officeDocument/2006/relationships/font" Target="fonts/NotoSansJP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1" Type="http://schemas.openxmlformats.org/officeDocument/2006/relationships/image" Target="../media/image16.png"/><Relationship Id="rId10" Type="http://schemas.openxmlformats.org/officeDocument/2006/relationships/image" Target="../media/image11.png"/><Relationship Id="rId12" Type="http://schemas.openxmlformats.org/officeDocument/2006/relationships/image" Target="../media/image4.png"/><Relationship Id="rId9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7" Type="http://schemas.openxmlformats.org/officeDocument/2006/relationships/image" Target="../media/image17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1.png"/><Relationship Id="rId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5421659"/>
            <a:ext cx="11029950" cy="5695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5825" y="866775"/>
            <a:ext cx="1875085" cy="32757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885825" y="1384845"/>
            <a:ext cx="11261407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成果で見る導入事例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885825" y="2194470"/>
            <a:ext cx="107251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KPI数値とデータから読み解く、システム刷新による実質的成果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9308752" y="5768280"/>
            <a:ext cx="2302222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発表日: 2026年5月20日 | 営業本部作成</a:t>
            </a:r>
            <a:endParaRPr/>
          </a:p>
        </p:txBody>
      </p:sp>
      <p:pic>
        <p:nvPicPr>
          <p:cNvPr descr="image.png" id="90" name="Google Shape;9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1025" y="5768280"/>
            <a:ext cx="133498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790723" y="5716934"/>
            <a:ext cx="2740223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JAPAN B2B SOLUTIONS Co., Ltd.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7" name="Google Shape;9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1965870"/>
            <a:ext cx="3486150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8" name="Google Shape;9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52925" y="1965870"/>
            <a:ext cx="3486150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9" name="Google Shape;9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4825" y="1965870"/>
            <a:ext cx="3486150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0" name="Google Shape;10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8675" y="4489846"/>
            <a:ext cx="299085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1" name="Google Shape;101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00575" y="4489846"/>
            <a:ext cx="299085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2" name="Google Shape;102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72475" y="4489846"/>
            <a:ext cx="299085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3" name="Google Shape;103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1025" y="6296025"/>
            <a:ext cx="1102995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581025" y="6448425"/>
            <a:ext cx="2220664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成果で見る導入事例 | 成果数値・KPI強調型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11261377" y="6462712"/>
            <a:ext cx="349597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4748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02 / 04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828675" y="2337345"/>
            <a:ext cx="299085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860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売上高向上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828675" y="3073598"/>
            <a:ext cx="29910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120</a:t>
            </a:r>
            <a:r>
              <a:rPr b="1" i="0" lang="en-US" sz="440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%</a:t>
            </a:r>
            <a:endParaRPr sz="4600"/>
          </a:p>
        </p:txBody>
      </p:sp>
      <p:sp>
        <p:nvSpPr>
          <p:cNvPr id="108" name="Google Shape;108;p14"/>
          <p:cNvSpPr txBox="1"/>
          <p:nvPr/>
        </p:nvSpPr>
        <p:spPr>
          <a:xfrm>
            <a:off x="4600575" y="2337345"/>
            <a:ext cx="299085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860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業務工数削減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4600575" y="3073598"/>
            <a:ext cx="2991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10B981"/>
                </a:solidFill>
                <a:latin typeface="Noto Sans JP"/>
                <a:ea typeface="Noto Sans JP"/>
                <a:cs typeface="Noto Sans JP"/>
                <a:sym typeface="Noto Sans JP"/>
              </a:rPr>
              <a:t>▲50</a:t>
            </a:r>
            <a:r>
              <a:rPr b="1" i="0" lang="en-US" sz="480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%</a:t>
            </a:r>
            <a:endParaRPr sz="4800"/>
          </a:p>
        </p:txBody>
      </p:sp>
      <p:sp>
        <p:nvSpPr>
          <p:cNvPr id="110" name="Google Shape;110;p14"/>
          <p:cNvSpPr txBox="1"/>
          <p:nvPr/>
        </p:nvSpPr>
        <p:spPr>
          <a:xfrm>
            <a:off x="8372475" y="2337345"/>
            <a:ext cx="299085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860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運用コスト削減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8372475" y="3073598"/>
            <a:ext cx="2991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30</a:t>
            </a:r>
            <a:r>
              <a:rPr b="1" i="0" lang="en-US" sz="480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%</a:t>
            </a:r>
            <a:endParaRPr sz="4800"/>
          </a:p>
        </p:txBody>
      </p:sp>
      <p:pic>
        <p:nvPicPr>
          <p:cNvPr descr="image.png" id="112" name="Google Shape;112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62583" y="2356395"/>
            <a:ext cx="118616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3" name="Google Shape;113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558283" y="2356395"/>
            <a:ext cx="118616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4" name="Google Shape;114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253983" y="2356395"/>
            <a:ext cx="118616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/>
        </p:nvSpPr>
        <p:spPr>
          <a:xfrm>
            <a:off x="752475" y="485775"/>
            <a:ext cx="5209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主要KPIの達成実績 </a:t>
            </a: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695316" y="348051"/>
            <a:ext cx="57300" cy="624000"/>
          </a:xfrm>
          <a:prstGeom prst="roundRect">
            <a:avLst>
              <a:gd fmla="val 33333" name="adj"/>
            </a:avLst>
          </a:prstGeom>
          <a:solidFill>
            <a:srgbClr val="004B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1" name="Google Shape;12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2" name="Google Shape;12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1179016"/>
            <a:ext cx="11029950" cy="5193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3" name="Google Shape;12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025" y="6296025"/>
            <a:ext cx="1102995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 txBox="1"/>
          <p:nvPr/>
        </p:nvSpPr>
        <p:spPr>
          <a:xfrm>
            <a:off x="581025" y="6448425"/>
            <a:ext cx="2220664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成果で見る導入事例 | 成果数値・KPI強調型</a:t>
            </a:r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11261377" y="6462712"/>
            <a:ext cx="349597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4748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03 / 04</a:t>
            </a:r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752475" y="485775"/>
            <a:ext cx="5110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導入前後のパフォーマンス比較 </a:t>
            </a: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581037" y="381526"/>
            <a:ext cx="57300" cy="624000"/>
          </a:xfrm>
          <a:prstGeom prst="roundRect">
            <a:avLst>
              <a:gd fmla="val 33333" name="adj"/>
            </a:avLst>
          </a:prstGeom>
          <a:solidFill>
            <a:srgbClr val="004B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2" name="Google Shape;13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3" name="Google Shape;13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1965870"/>
            <a:ext cx="3517850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4" name="Google Shape;13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7000" y="1965870"/>
            <a:ext cx="3517850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5" name="Google Shape;13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92975" y="1965870"/>
            <a:ext cx="3517999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6" name="Google Shape;136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1025" y="6296025"/>
            <a:ext cx="1102995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/>
          <p:nvPr/>
        </p:nvSpPr>
        <p:spPr>
          <a:xfrm>
            <a:off x="581025" y="6448425"/>
            <a:ext cx="2220664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成果で見る導入事例 | 成果数値・KPI強調型</a:t>
            </a:r>
            <a:endParaRPr/>
          </a:p>
        </p:txBody>
      </p:sp>
      <p:sp>
        <p:nvSpPr>
          <p:cNvPr id="138" name="Google Shape;138;p16"/>
          <p:cNvSpPr txBox="1"/>
          <p:nvPr/>
        </p:nvSpPr>
        <p:spPr>
          <a:xfrm>
            <a:off x="11261377" y="6462712"/>
            <a:ext cx="349597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4748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04 / 04</a:t>
            </a:r>
            <a:endParaRPr/>
          </a:p>
        </p:txBody>
      </p:sp>
      <p:pic>
        <p:nvPicPr>
          <p:cNvPr descr="image.png" id="139" name="Google Shape;139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8675" y="2302966"/>
            <a:ext cx="148232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6"/>
          <p:cNvSpPr txBox="1"/>
          <p:nvPr/>
        </p:nvSpPr>
        <p:spPr>
          <a:xfrm>
            <a:off x="1091198" y="2261150"/>
            <a:ext cx="18861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成功を導いた3要素</a:t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1057275" y="2906910"/>
            <a:ext cx="2793950" cy="700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業務フローの全棚卸し</a:t>
            </a:r>
            <a:r>
              <a:rPr b="0" i="0" lang="en-US" sz="105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 </a:t>
            </a:r>
            <a:r>
              <a:rPr b="0" i="0" lang="en-US" sz="1050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システム移行前に、ボトルネックとなっている旧プロセスを完全に廃止。</a:t>
            </a:r>
            <a:endParaRPr/>
          </a:p>
        </p:txBody>
      </p:sp>
      <p:sp>
        <p:nvSpPr>
          <p:cNvPr id="142" name="Google Shape;142;p16"/>
          <p:cNvSpPr txBox="1"/>
          <p:nvPr/>
        </p:nvSpPr>
        <p:spPr>
          <a:xfrm>
            <a:off x="1057275" y="3798391"/>
            <a:ext cx="2793950" cy="700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全社勉強会の定期開催</a:t>
            </a:r>
            <a:r>
              <a:rPr b="0" i="0" lang="en-US" sz="105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 </a:t>
            </a:r>
            <a:r>
              <a:rPr b="0" i="0" lang="en-US" sz="1050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一部管理者だけでなく、現場スタッフまでツール浸透を徹底。</a:t>
            </a:r>
            <a:endParaRPr/>
          </a:p>
        </p:txBody>
      </p:sp>
      <p:pic>
        <p:nvPicPr>
          <p:cNvPr descr="image.png" id="143" name="Google Shape;143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84650" y="2302966"/>
            <a:ext cx="148232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6"/>
          <p:cNvSpPr txBox="1"/>
          <p:nvPr/>
        </p:nvSpPr>
        <p:spPr>
          <a:xfrm>
            <a:off x="4847183" y="2261145"/>
            <a:ext cx="171450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現場担当者からの評価</a:t>
            </a:r>
            <a:endParaRPr/>
          </a:p>
        </p:txBody>
      </p:sp>
      <p:sp>
        <p:nvSpPr>
          <p:cNvPr id="145" name="Google Shape;145;p16"/>
          <p:cNvSpPr txBox="1"/>
          <p:nvPr/>
        </p:nvSpPr>
        <p:spPr>
          <a:xfrm>
            <a:off x="4813250" y="2906910"/>
            <a:ext cx="2793950" cy="700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コア業務へリソース集中</a:t>
            </a:r>
            <a:r>
              <a:rPr b="0" i="0" lang="en-US" sz="105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 </a:t>
            </a:r>
            <a:r>
              <a:rPr b="0" i="0" lang="en-US" sz="1050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「単純な作業から解放され、顧客サポートに十分な時間を割けるようになりました。」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4813250" y="3798391"/>
            <a:ext cx="2793950" cy="700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組織のデータ理解度向上</a:t>
            </a:r>
            <a:r>
              <a:rPr b="0" i="0" lang="en-US" sz="105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 </a:t>
            </a:r>
            <a:r>
              <a:rPr b="0" i="0" lang="en-US" sz="1050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「ダッシュボードを毎日見ることで、改善へのアクションが明確化しました。」</a:t>
            </a:r>
            <a:endParaRPr/>
          </a:p>
        </p:txBody>
      </p:sp>
      <p:pic>
        <p:nvPicPr>
          <p:cNvPr descr="image.png" id="147" name="Google Shape;147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340625" y="2302966"/>
            <a:ext cx="148232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6"/>
          <p:cNvSpPr txBox="1"/>
          <p:nvPr/>
        </p:nvSpPr>
        <p:spPr>
          <a:xfrm>
            <a:off x="8603158" y="2261145"/>
            <a:ext cx="188595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今後の展開ロードマップ</a:t>
            </a:r>
            <a:endParaRPr/>
          </a:p>
        </p:txBody>
      </p:sp>
      <p:sp>
        <p:nvSpPr>
          <p:cNvPr id="149" name="Google Shape;149;p16"/>
          <p:cNvSpPr txBox="1"/>
          <p:nvPr/>
        </p:nvSpPr>
        <p:spPr>
          <a:xfrm>
            <a:off x="8569225" y="2906910"/>
            <a:ext cx="2794099" cy="700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AI予測モジュールの追加</a:t>
            </a:r>
            <a:r>
              <a:rPr b="0" i="0" lang="en-US" sz="105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 </a:t>
            </a:r>
            <a:r>
              <a:rPr b="0" i="0" lang="en-US" sz="1050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これまでに蓄積したデータを元に、需要・成約予測精度の更なる引き上げを実施。</a:t>
            </a:r>
            <a:endParaRPr/>
          </a:p>
        </p:txBody>
      </p:sp>
      <p:sp>
        <p:nvSpPr>
          <p:cNvPr id="150" name="Google Shape;150;p16"/>
          <p:cNvSpPr txBox="1"/>
          <p:nvPr/>
        </p:nvSpPr>
        <p:spPr>
          <a:xfrm>
            <a:off x="8569225" y="3798391"/>
            <a:ext cx="2794099" cy="700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他部署・他拠点への展開</a:t>
            </a:r>
            <a:r>
              <a:rPr b="0" i="0" lang="en-US" sz="105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 </a:t>
            </a:r>
            <a:r>
              <a:rPr b="0" i="0" lang="en-US" sz="1050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国内他エリアの営業部への横展開を開始。年内全社統一プラットフォームへ。</a:t>
            </a:r>
            <a:endParaRPr/>
          </a:p>
        </p:txBody>
      </p:sp>
      <p:sp>
        <p:nvSpPr>
          <p:cNvPr id="151" name="Google Shape;151;p16"/>
          <p:cNvSpPr txBox="1"/>
          <p:nvPr/>
        </p:nvSpPr>
        <p:spPr>
          <a:xfrm>
            <a:off x="828675" y="2906910"/>
            <a:ext cx="6667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4BB5"/>
                </a:solidFill>
                <a:latin typeface="Noto Sans JP"/>
                <a:ea typeface="Noto Sans JP"/>
                <a:cs typeface="Noto Sans JP"/>
                <a:sym typeface="Noto Sans JP"/>
              </a:rPr>
              <a:t>■</a:t>
            </a:r>
            <a:endParaRPr/>
          </a:p>
        </p:txBody>
      </p:sp>
      <p:sp>
        <p:nvSpPr>
          <p:cNvPr id="152" name="Google Shape;152;p16"/>
          <p:cNvSpPr txBox="1"/>
          <p:nvPr/>
        </p:nvSpPr>
        <p:spPr>
          <a:xfrm>
            <a:off x="828675" y="3798391"/>
            <a:ext cx="6667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4BB5"/>
                </a:solidFill>
                <a:latin typeface="Noto Sans JP"/>
                <a:ea typeface="Noto Sans JP"/>
                <a:cs typeface="Noto Sans JP"/>
                <a:sym typeface="Noto Sans JP"/>
              </a:rPr>
              <a:t>■</a:t>
            </a:r>
            <a:endParaRPr/>
          </a:p>
        </p:txBody>
      </p:sp>
      <p:sp>
        <p:nvSpPr>
          <p:cNvPr id="153" name="Google Shape;153;p16"/>
          <p:cNvSpPr txBox="1"/>
          <p:nvPr/>
        </p:nvSpPr>
        <p:spPr>
          <a:xfrm>
            <a:off x="4584650" y="2906910"/>
            <a:ext cx="6667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0B981"/>
                </a:solidFill>
                <a:latin typeface="Noto Sans JP"/>
                <a:ea typeface="Noto Sans JP"/>
                <a:cs typeface="Noto Sans JP"/>
                <a:sym typeface="Noto Sans JP"/>
              </a:rPr>
              <a:t>■</a:t>
            </a:r>
            <a:endParaRPr/>
          </a:p>
        </p:txBody>
      </p:sp>
      <p:sp>
        <p:nvSpPr>
          <p:cNvPr id="154" name="Google Shape;154;p16"/>
          <p:cNvSpPr txBox="1"/>
          <p:nvPr/>
        </p:nvSpPr>
        <p:spPr>
          <a:xfrm>
            <a:off x="4584650" y="3798391"/>
            <a:ext cx="6667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0B981"/>
                </a:solidFill>
                <a:latin typeface="Noto Sans JP"/>
                <a:ea typeface="Noto Sans JP"/>
                <a:cs typeface="Noto Sans JP"/>
                <a:sym typeface="Noto Sans JP"/>
              </a:rPr>
              <a:t>■</a:t>
            </a:r>
            <a:endParaRPr/>
          </a:p>
        </p:txBody>
      </p:sp>
      <p:sp>
        <p:nvSpPr>
          <p:cNvPr id="155" name="Google Shape;155;p16"/>
          <p:cNvSpPr txBox="1"/>
          <p:nvPr/>
        </p:nvSpPr>
        <p:spPr>
          <a:xfrm>
            <a:off x="8340625" y="2906910"/>
            <a:ext cx="6667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■</a:t>
            </a:r>
            <a:endParaRPr/>
          </a:p>
        </p:txBody>
      </p:sp>
      <p:sp>
        <p:nvSpPr>
          <p:cNvPr id="156" name="Google Shape;156;p16"/>
          <p:cNvSpPr txBox="1"/>
          <p:nvPr/>
        </p:nvSpPr>
        <p:spPr>
          <a:xfrm>
            <a:off x="8340625" y="3798391"/>
            <a:ext cx="6667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■</a:t>
            </a:r>
            <a:endParaRPr/>
          </a:p>
        </p:txBody>
      </p:sp>
      <p:sp>
        <p:nvSpPr>
          <p:cNvPr id="157" name="Google Shape;157;p16"/>
          <p:cNvSpPr txBox="1"/>
          <p:nvPr/>
        </p:nvSpPr>
        <p:spPr>
          <a:xfrm>
            <a:off x="752475" y="485775"/>
            <a:ext cx="4960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成果の総括と今後の展望 </a:t>
            </a: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634575" y="381576"/>
            <a:ext cx="57300" cy="624000"/>
          </a:xfrm>
          <a:prstGeom prst="roundRect">
            <a:avLst>
              <a:gd fmla="val 33333" name="adj"/>
            </a:avLst>
          </a:prstGeom>
          <a:solidFill>
            <a:srgbClr val="004B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