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0051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49640" y="0"/>
            <a:ext cx="3621024" cy="6858000"/>
          </a:xfrm>
          <a:prstGeom prst="rect">
            <a:avLst/>
          </a:prstGeom>
          <a:solidFill>
            <a:srgbClr val="F4F8FB"/>
          </a:solidFill>
          <a:ln>
            <a:solidFill>
              <a:srgbClr val="F4F8FB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9189720" y="685800"/>
            <a:ext cx="1572768" cy="1572768"/>
          </a:xfrm>
          <a:prstGeom prst="rect">
            <a:avLst/>
          </a:prstGeom>
          <a:solidFill>
            <a:srgbClr val="DDF4F1"/>
          </a:solidFill>
          <a:ln>
            <a:solidFill>
              <a:srgbClr val="DDF4F1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10927080" y="1143000"/>
            <a:ext cx="914400" cy="914400"/>
          </a:xfrm>
          <a:prstGeom prst="rect">
            <a:avLst/>
          </a:prstGeom>
          <a:solidFill>
            <a:srgbClr val="E6EEF7"/>
          </a:solidFill>
          <a:ln>
            <a:solidFill>
              <a:srgbClr val="E6EEF7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8796528" y="5047488"/>
            <a:ext cx="2011680" cy="201168"/>
          </a:xfrm>
          <a:prstGeom prst="rect">
            <a:avLst/>
          </a:prstGeom>
          <a:solidFill>
            <a:srgbClr val="00A99D"/>
          </a:solidFill>
          <a:ln>
            <a:solidFill>
              <a:srgbClr val="00A99D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9738360" y="5440680"/>
            <a:ext cx="1280160" cy="201168"/>
          </a:xfrm>
          <a:prstGeom prst="rect">
            <a:avLst/>
          </a:prstGeom>
          <a:solidFill>
            <a:srgbClr val="1F5C99"/>
          </a:solidFill>
          <a:ln>
            <a:solidFill>
              <a:srgbClr val="1F5C99"/>
            </a:solidFill>
          </a:ln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94360" y="457200"/>
            <a:ext cx="804672" cy="292608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LOGO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03504" y="135331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CASE STUDY COLLECTION</a:t>
            </a:r>
            <a:endParaRPr lang="en-US" sz="650" dirty="0"/>
          </a:p>
        </p:txBody>
      </p:sp>
      <p:sp>
        <p:nvSpPr>
          <p:cNvPr id="9" name="Text 7"/>
          <p:cNvSpPr/>
          <p:nvPr/>
        </p:nvSpPr>
        <p:spPr>
          <a:xfrm>
            <a:off x="576072" y="1691640"/>
            <a:ext cx="53949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30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導入事例一覧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603504" y="2542032"/>
            <a:ext cx="5852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複数の顧客事例を、整然と・信頼感高く伝えるためのテンプレート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03504" y="3127248"/>
            <a:ext cx="3566160" cy="384048"/>
          </a:xfrm>
          <a:prstGeom prst="rect">
            <a:avLst/>
          </a:prstGeom>
          <a:solidFill>
            <a:srgbClr val="EEF6FB"/>
          </a:solidFill>
          <a:ln w="8890">
            <a:solidFill>
              <a:srgbClr val="EEF6FB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F5C9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営業資料・提案書・導入実績紹介向け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03504" y="5779008"/>
            <a:ext cx="594360" cy="256032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2026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48640" y="6473952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8A96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Collection Template</a:t>
            </a:r>
            <a:endParaRPr lang="en-US" sz="600" dirty="0"/>
          </a:p>
        </p:txBody>
      </p:sp>
      <p:sp>
        <p:nvSpPr>
          <p:cNvPr id="14" name="Text 12"/>
          <p:cNvSpPr/>
          <p:nvPr/>
        </p:nvSpPr>
        <p:spPr>
          <a:xfrm>
            <a:off x="11292840" y="6419088"/>
            <a:ext cx="320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A96A3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20624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導入企業一覧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612648" y="841248"/>
            <a:ext cx="43891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CLIENT LOGO WALL</a:t>
            </a:r>
            <a:endParaRPr lang="en-US" sz="65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5943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導入実績を視覚的に整理し、短時間で信頼感を伝えるページ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868680" y="1755648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A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3017520" y="1755648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B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5166360" y="1755648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C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7315200" y="1755648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464040" y="1755648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E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868680" y="2926080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F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3017520" y="2926080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G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166360" y="2926080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H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315200" y="2926080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I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9464040" y="2926080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667085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J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68680" y="4096512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K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3017520" y="4096512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L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166360" y="4096512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M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7315200" y="4096512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N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9464040" y="4096512"/>
            <a:ext cx="1600200" cy="603504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COMPANY O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868680" y="5504688"/>
            <a:ext cx="1508760" cy="256032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導入企業数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941832" y="579729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120+</a:t>
            </a:r>
            <a:endParaRPr lang="en-US" sz="2300" dirty="0"/>
          </a:p>
        </p:txBody>
      </p:sp>
      <p:sp>
        <p:nvSpPr>
          <p:cNvPr id="22" name="Text 20"/>
          <p:cNvSpPr/>
          <p:nvPr/>
        </p:nvSpPr>
        <p:spPr>
          <a:xfrm>
            <a:off x="2926080" y="5504688"/>
            <a:ext cx="1508760" cy="256032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対応業界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999232" y="579729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18</a:t>
            </a:r>
            <a:endParaRPr lang="en-US" sz="2300" dirty="0"/>
          </a:p>
        </p:txBody>
      </p:sp>
      <p:sp>
        <p:nvSpPr>
          <p:cNvPr id="24" name="Text 22"/>
          <p:cNvSpPr/>
          <p:nvPr/>
        </p:nvSpPr>
        <p:spPr>
          <a:xfrm>
            <a:off x="4983480" y="5504688"/>
            <a:ext cx="1508760" cy="256032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継続率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5056632" y="579729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94%</a:t>
            </a:r>
            <a:endParaRPr lang="en-US" sz="2300" dirty="0"/>
          </a:p>
        </p:txBody>
      </p:sp>
      <p:sp>
        <p:nvSpPr>
          <p:cNvPr id="26" name="Text 24"/>
          <p:cNvSpPr/>
          <p:nvPr/>
        </p:nvSpPr>
        <p:spPr>
          <a:xfrm>
            <a:off x="548640" y="6473952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8A96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Collection Template</a:t>
            </a:r>
            <a:endParaRPr lang="en-US" sz="600" dirty="0"/>
          </a:p>
        </p:txBody>
      </p:sp>
      <p:sp>
        <p:nvSpPr>
          <p:cNvPr id="27" name="Text 25"/>
          <p:cNvSpPr/>
          <p:nvPr/>
        </p:nvSpPr>
        <p:spPr>
          <a:xfrm>
            <a:off x="11292840" y="6419088"/>
            <a:ext cx="320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A96A3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20624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事例カード一覧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612648" y="841248"/>
            <a:ext cx="43891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CASE CARDS</a:t>
            </a:r>
            <a:endParaRPr lang="en-US" sz="65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6217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代表的な 3 つの事例を、業種・課題・成果で簡潔に比較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85800" y="1691640"/>
            <a:ext cx="3246120" cy="406908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86968" y="1874520"/>
            <a:ext cx="429768" cy="274320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914400" y="2331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 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2724912"/>
            <a:ext cx="1371600" cy="292608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SaaS / IT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914400" y="32461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F5C9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主な課題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914400" y="3511296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・情報共有の属人化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・分析レポート作成に時間</a:t>
            </a:r>
            <a:endParaRPr lang="en-US" sz="850" dirty="0"/>
          </a:p>
        </p:txBody>
      </p:sp>
      <p:sp>
        <p:nvSpPr>
          <p:cNvPr id="11" name="Text 9"/>
          <p:cNvSpPr/>
          <p:nvPr/>
        </p:nvSpPr>
        <p:spPr>
          <a:xfrm>
            <a:off x="914400" y="437083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A99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導入成果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914400" y="4663440"/>
            <a:ext cx="2606040" cy="438912"/>
          </a:xfrm>
          <a:prstGeom prst="rect">
            <a:avLst/>
          </a:prstGeom>
          <a:solidFill>
            <a:srgbClr val="EEF8F7"/>
          </a:solidFill>
          <a:ln w="8890">
            <a:solidFill>
              <a:srgbClr val="EEF8F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作業時間 40% 削減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480560" y="1691640"/>
            <a:ext cx="3246120" cy="406908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81728" y="1874520"/>
            <a:ext cx="429768" cy="274320"/>
          </a:xfrm>
          <a:prstGeom prst="rect">
            <a:avLst/>
          </a:prstGeom>
          <a:solidFill>
            <a:srgbClr val="00A99D"/>
          </a:solidFill>
          <a:ln w="8890">
            <a:solidFill>
              <a:srgbClr val="00A99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709160" y="2331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 B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4709160" y="2724912"/>
            <a:ext cx="1371600" cy="292608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製造業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09160" y="32461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F5C9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主な課題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709160" y="3511296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・情報共有の属人化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・分析レポート作成に時間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4709160" y="437083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A99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導入成果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709160" y="4663440"/>
            <a:ext cx="2606040" cy="438912"/>
          </a:xfrm>
          <a:prstGeom prst="rect">
            <a:avLst/>
          </a:prstGeom>
          <a:solidFill>
            <a:srgbClr val="EEF8F7"/>
          </a:solidFill>
          <a:ln w="8890">
            <a:solidFill>
              <a:srgbClr val="EEF8F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問い合わせ数 1.8倍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275320" y="1691640"/>
            <a:ext cx="3246120" cy="406908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476488" y="1874520"/>
            <a:ext cx="429768" cy="274320"/>
          </a:xfrm>
          <a:prstGeom prst="rect">
            <a:avLst/>
          </a:prstGeom>
          <a:solidFill>
            <a:srgbClr val="2E6FAE"/>
          </a:solidFill>
          <a:ln w="8890">
            <a:solidFill>
              <a:srgbClr val="2E6F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8503920" y="233172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株式会社 C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503920" y="2724912"/>
            <a:ext cx="1371600" cy="292608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小売・EC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503920" y="3246120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1F5C99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主な課題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8503920" y="3511296"/>
            <a:ext cx="2560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・情報共有の属人化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・分析レポート作成に時間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8503920" y="4370832"/>
            <a:ext cx="1097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b="1" dirty="0">
                <a:solidFill>
                  <a:srgbClr val="00A99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導入成果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8503920" y="4663440"/>
            <a:ext cx="2606040" cy="438912"/>
          </a:xfrm>
          <a:prstGeom prst="rect">
            <a:avLst/>
          </a:prstGeom>
          <a:solidFill>
            <a:srgbClr val="EEF8F7"/>
          </a:solidFill>
          <a:ln w="8890">
            <a:solidFill>
              <a:srgbClr val="EEF8F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運用コスト 25% 削減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48640" y="6473952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8A96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Collection Template</a:t>
            </a:r>
            <a:endParaRPr lang="en-US" sz="600" dirty="0"/>
          </a:p>
        </p:txBody>
      </p:sp>
      <p:sp>
        <p:nvSpPr>
          <p:cNvPr id="30" name="Text 28"/>
          <p:cNvSpPr/>
          <p:nvPr/>
        </p:nvSpPr>
        <p:spPr>
          <a:xfrm>
            <a:off x="11292840" y="6419088"/>
            <a:ext cx="320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A96A3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20624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詳細事例一覧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612648" y="841248"/>
            <a:ext cx="43891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DETAILED CASE LIST</a:t>
            </a:r>
            <a:endParaRPr lang="en-US" sz="65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6583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複数事例を表形式で整理し、営業資料の比較検討ページとして活用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719072"/>
            <a:ext cx="1371600" cy="347472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企業名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121408" y="1719072"/>
            <a:ext cx="1280160" cy="347472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業界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419856" y="1719072"/>
            <a:ext cx="2788920" cy="347472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導入目的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236208" y="1719072"/>
            <a:ext cx="2148840" cy="347472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成果概要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412480" y="1719072"/>
            <a:ext cx="2788920" cy="347472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活用ポイント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31520" y="2176272"/>
            <a:ext cx="137160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A社</a:t>
            </a:r>
            <a:endParaRPr lang="en-US" sz="820" dirty="0"/>
          </a:p>
        </p:txBody>
      </p:sp>
      <p:sp>
        <p:nvSpPr>
          <p:cNvPr id="11" name="Text 9"/>
          <p:cNvSpPr/>
          <p:nvPr/>
        </p:nvSpPr>
        <p:spPr>
          <a:xfrm>
            <a:off x="2121408" y="2176272"/>
            <a:ext cx="128016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IT</a:t>
            </a:r>
            <a:endParaRPr lang="en-US" sz="820" dirty="0"/>
          </a:p>
        </p:txBody>
      </p:sp>
      <p:sp>
        <p:nvSpPr>
          <p:cNvPr id="12" name="Text 10"/>
          <p:cNvSpPr/>
          <p:nvPr/>
        </p:nvSpPr>
        <p:spPr>
          <a:xfrm>
            <a:off x="3419856" y="2176272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営業プロセスの標準化</a:t>
            </a:r>
            <a:endParaRPr lang="en-US" sz="820" dirty="0"/>
          </a:p>
        </p:txBody>
      </p:sp>
      <p:sp>
        <p:nvSpPr>
          <p:cNvPr id="13" name="Text 11"/>
          <p:cNvSpPr/>
          <p:nvPr/>
        </p:nvSpPr>
        <p:spPr>
          <a:xfrm>
            <a:off x="6236208" y="2176272"/>
            <a:ext cx="214884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商談化率 20% 向上</a:t>
            </a:r>
            <a:endParaRPr lang="en-US" sz="820" dirty="0"/>
          </a:p>
        </p:txBody>
      </p:sp>
      <p:sp>
        <p:nvSpPr>
          <p:cNvPr id="14" name="Text 12"/>
          <p:cNvSpPr/>
          <p:nvPr/>
        </p:nvSpPr>
        <p:spPr>
          <a:xfrm>
            <a:off x="8412480" y="2176272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顧客データを一元管理</a:t>
            </a:r>
            <a:endParaRPr lang="en-US" sz="820" dirty="0"/>
          </a:p>
        </p:txBody>
      </p:sp>
      <p:sp>
        <p:nvSpPr>
          <p:cNvPr id="15" name="Text 13"/>
          <p:cNvSpPr/>
          <p:nvPr/>
        </p:nvSpPr>
        <p:spPr>
          <a:xfrm>
            <a:off x="731520" y="2889504"/>
            <a:ext cx="137160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B社</a:t>
            </a:r>
            <a:endParaRPr lang="en-US" sz="820" dirty="0"/>
          </a:p>
        </p:txBody>
      </p:sp>
      <p:sp>
        <p:nvSpPr>
          <p:cNvPr id="16" name="Text 14"/>
          <p:cNvSpPr/>
          <p:nvPr/>
        </p:nvSpPr>
        <p:spPr>
          <a:xfrm>
            <a:off x="2121408" y="2889504"/>
            <a:ext cx="128016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製造</a:t>
            </a:r>
            <a:endParaRPr lang="en-US" sz="820" dirty="0"/>
          </a:p>
        </p:txBody>
      </p:sp>
      <p:sp>
        <p:nvSpPr>
          <p:cNvPr id="17" name="Text 15"/>
          <p:cNvSpPr/>
          <p:nvPr/>
        </p:nvSpPr>
        <p:spPr>
          <a:xfrm>
            <a:off x="3419856" y="2889504"/>
            <a:ext cx="278892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問い合わせ対応の効率化</a:t>
            </a:r>
            <a:endParaRPr lang="en-US" sz="820" dirty="0"/>
          </a:p>
        </p:txBody>
      </p:sp>
      <p:sp>
        <p:nvSpPr>
          <p:cNvPr id="18" name="Text 16"/>
          <p:cNvSpPr/>
          <p:nvPr/>
        </p:nvSpPr>
        <p:spPr>
          <a:xfrm>
            <a:off x="6236208" y="2889504"/>
            <a:ext cx="214884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対応時間 35% 削減</a:t>
            </a:r>
            <a:endParaRPr lang="en-US" sz="820" dirty="0"/>
          </a:p>
        </p:txBody>
      </p:sp>
      <p:sp>
        <p:nvSpPr>
          <p:cNvPr id="19" name="Text 17"/>
          <p:cNvSpPr/>
          <p:nvPr/>
        </p:nvSpPr>
        <p:spPr>
          <a:xfrm>
            <a:off x="8412480" y="2889504"/>
            <a:ext cx="278892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FAQ とナレッジを整理</a:t>
            </a:r>
            <a:endParaRPr lang="en-US" sz="820" dirty="0"/>
          </a:p>
        </p:txBody>
      </p:sp>
      <p:sp>
        <p:nvSpPr>
          <p:cNvPr id="20" name="Text 18"/>
          <p:cNvSpPr/>
          <p:nvPr/>
        </p:nvSpPr>
        <p:spPr>
          <a:xfrm>
            <a:off x="731520" y="3602736"/>
            <a:ext cx="137160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C社</a:t>
            </a:r>
            <a:endParaRPr lang="en-US" sz="820" dirty="0"/>
          </a:p>
        </p:txBody>
      </p:sp>
      <p:sp>
        <p:nvSpPr>
          <p:cNvPr id="21" name="Text 19"/>
          <p:cNvSpPr/>
          <p:nvPr/>
        </p:nvSpPr>
        <p:spPr>
          <a:xfrm>
            <a:off x="2121408" y="3602736"/>
            <a:ext cx="128016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小売</a:t>
            </a:r>
            <a:endParaRPr lang="en-US" sz="820" dirty="0"/>
          </a:p>
        </p:txBody>
      </p:sp>
      <p:sp>
        <p:nvSpPr>
          <p:cNvPr id="22" name="Text 20"/>
          <p:cNvSpPr/>
          <p:nvPr/>
        </p:nvSpPr>
        <p:spPr>
          <a:xfrm>
            <a:off x="3419856" y="3602736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EC運用の改善</a:t>
            </a:r>
            <a:endParaRPr lang="en-US" sz="820" dirty="0"/>
          </a:p>
        </p:txBody>
      </p:sp>
      <p:sp>
        <p:nvSpPr>
          <p:cNvPr id="23" name="Text 21"/>
          <p:cNvSpPr/>
          <p:nvPr/>
        </p:nvSpPr>
        <p:spPr>
          <a:xfrm>
            <a:off x="6236208" y="3602736"/>
            <a:ext cx="214884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CVR 1.4倍</a:t>
            </a:r>
            <a:endParaRPr lang="en-US" sz="820" dirty="0"/>
          </a:p>
        </p:txBody>
      </p:sp>
      <p:sp>
        <p:nvSpPr>
          <p:cNvPr id="24" name="Text 22"/>
          <p:cNvSpPr/>
          <p:nvPr/>
        </p:nvSpPr>
        <p:spPr>
          <a:xfrm>
            <a:off x="8412480" y="3602736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分析レポートを自動化</a:t>
            </a:r>
            <a:endParaRPr lang="en-US" sz="820" dirty="0"/>
          </a:p>
        </p:txBody>
      </p:sp>
      <p:sp>
        <p:nvSpPr>
          <p:cNvPr id="25" name="Text 23"/>
          <p:cNvSpPr/>
          <p:nvPr/>
        </p:nvSpPr>
        <p:spPr>
          <a:xfrm>
            <a:off x="731520" y="4315968"/>
            <a:ext cx="137160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D社</a:t>
            </a:r>
            <a:endParaRPr lang="en-US" sz="820" dirty="0"/>
          </a:p>
        </p:txBody>
      </p:sp>
      <p:sp>
        <p:nvSpPr>
          <p:cNvPr id="26" name="Text 24"/>
          <p:cNvSpPr/>
          <p:nvPr/>
        </p:nvSpPr>
        <p:spPr>
          <a:xfrm>
            <a:off x="2121408" y="4315968"/>
            <a:ext cx="128016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金融</a:t>
            </a:r>
            <a:endParaRPr lang="en-US" sz="820" dirty="0"/>
          </a:p>
        </p:txBody>
      </p:sp>
      <p:sp>
        <p:nvSpPr>
          <p:cNvPr id="27" name="Text 25"/>
          <p:cNvSpPr/>
          <p:nvPr/>
        </p:nvSpPr>
        <p:spPr>
          <a:xfrm>
            <a:off x="3419856" y="4315968"/>
            <a:ext cx="278892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社内共有の高速化</a:t>
            </a:r>
            <a:endParaRPr lang="en-US" sz="820" dirty="0"/>
          </a:p>
        </p:txBody>
      </p:sp>
      <p:sp>
        <p:nvSpPr>
          <p:cNvPr id="28" name="Text 26"/>
          <p:cNvSpPr/>
          <p:nvPr/>
        </p:nvSpPr>
        <p:spPr>
          <a:xfrm>
            <a:off x="6236208" y="4315968"/>
            <a:ext cx="214884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資料作成 50% 削減</a:t>
            </a:r>
            <a:endParaRPr lang="en-US" sz="820" dirty="0"/>
          </a:p>
        </p:txBody>
      </p:sp>
      <p:sp>
        <p:nvSpPr>
          <p:cNvPr id="29" name="Text 27"/>
          <p:cNvSpPr/>
          <p:nvPr/>
        </p:nvSpPr>
        <p:spPr>
          <a:xfrm>
            <a:off x="8412480" y="4315968"/>
            <a:ext cx="2788920" cy="438912"/>
          </a:xfrm>
          <a:prstGeom prst="rect">
            <a:avLst/>
          </a:prstGeom>
          <a:solidFill>
            <a:srgbClr val="F6F8FA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承認フローを可視化</a:t>
            </a:r>
            <a:endParaRPr lang="en-US" sz="820" dirty="0"/>
          </a:p>
        </p:txBody>
      </p:sp>
      <p:sp>
        <p:nvSpPr>
          <p:cNvPr id="30" name="Text 28"/>
          <p:cNvSpPr/>
          <p:nvPr/>
        </p:nvSpPr>
        <p:spPr>
          <a:xfrm>
            <a:off x="731520" y="5029200"/>
            <a:ext cx="137160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E社</a:t>
            </a:r>
            <a:endParaRPr lang="en-US" sz="820" dirty="0"/>
          </a:p>
        </p:txBody>
      </p:sp>
      <p:sp>
        <p:nvSpPr>
          <p:cNvPr id="31" name="Text 29"/>
          <p:cNvSpPr/>
          <p:nvPr/>
        </p:nvSpPr>
        <p:spPr>
          <a:xfrm>
            <a:off x="2121408" y="5029200"/>
            <a:ext cx="128016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教育</a:t>
            </a:r>
            <a:endParaRPr lang="en-US" sz="820" dirty="0"/>
          </a:p>
        </p:txBody>
      </p:sp>
      <p:sp>
        <p:nvSpPr>
          <p:cNvPr id="32" name="Text 30"/>
          <p:cNvSpPr/>
          <p:nvPr/>
        </p:nvSpPr>
        <p:spPr>
          <a:xfrm>
            <a:off x="3419856" y="5029200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受講者管理の最適化</a:t>
            </a:r>
            <a:endParaRPr lang="en-US" sz="820" dirty="0"/>
          </a:p>
        </p:txBody>
      </p:sp>
      <p:sp>
        <p:nvSpPr>
          <p:cNvPr id="33" name="Text 31"/>
          <p:cNvSpPr/>
          <p:nvPr/>
        </p:nvSpPr>
        <p:spPr>
          <a:xfrm>
            <a:off x="6236208" y="5029200"/>
            <a:ext cx="214884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満足度 92%</a:t>
            </a:r>
            <a:endParaRPr lang="en-US" sz="820" dirty="0"/>
          </a:p>
        </p:txBody>
      </p:sp>
      <p:sp>
        <p:nvSpPr>
          <p:cNvPr id="34" name="Text 32"/>
          <p:cNvSpPr/>
          <p:nvPr/>
        </p:nvSpPr>
        <p:spPr>
          <a:xfrm>
            <a:off x="8412480" y="5029200"/>
            <a:ext cx="2788920" cy="438912"/>
          </a:xfrm>
          <a:prstGeom prst="rect">
            <a:avLst/>
          </a:prstGeom>
          <a:solidFill>
            <a:srgbClr val="FFFFFF"/>
          </a:solidFill>
          <a:ln w="8890">
            <a:solidFill>
              <a:srgbClr val="E4EAF0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利用状況を定量把握</a:t>
            </a:r>
            <a:endParaRPr lang="en-US" sz="820" dirty="0"/>
          </a:p>
        </p:txBody>
      </p:sp>
      <p:sp>
        <p:nvSpPr>
          <p:cNvPr id="35" name="Text 33"/>
          <p:cNvSpPr/>
          <p:nvPr/>
        </p:nvSpPr>
        <p:spPr>
          <a:xfrm>
            <a:off x="731520" y="5916168"/>
            <a:ext cx="6492240" cy="310896"/>
          </a:xfrm>
          <a:prstGeom prst="rect">
            <a:avLst/>
          </a:prstGeom>
          <a:solidFill>
            <a:srgbClr val="EEF8F7"/>
          </a:solidFill>
          <a:ln w="8890">
            <a:solidFill>
              <a:srgbClr val="EEF8F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r>
              <a:rPr lang="en-US" sz="85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補足：表の項目は「業界」「導入目的」「成果概要」など自由に差し替え可能です。</a:t>
            </a:r>
            <a:endParaRPr lang="en-US" sz="850" dirty="0"/>
          </a:p>
        </p:txBody>
      </p:sp>
      <p:sp>
        <p:nvSpPr>
          <p:cNvPr id="36" name="Text 34"/>
          <p:cNvSpPr/>
          <p:nvPr/>
        </p:nvSpPr>
        <p:spPr>
          <a:xfrm>
            <a:off x="548640" y="6473952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8A96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Collection Template</a:t>
            </a:r>
            <a:endParaRPr lang="en-US" sz="600" dirty="0"/>
          </a:p>
        </p:txBody>
      </p:sp>
      <p:sp>
        <p:nvSpPr>
          <p:cNvPr id="37" name="Text 35"/>
          <p:cNvSpPr/>
          <p:nvPr/>
        </p:nvSpPr>
        <p:spPr>
          <a:xfrm>
            <a:off x="11292840" y="6419088"/>
            <a:ext cx="320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A96A3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420624"/>
            <a:ext cx="5852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まとめ</a:t>
            </a:r>
            <a:endParaRPr lang="en-US" sz="1900" dirty="0"/>
          </a:p>
        </p:txBody>
      </p:sp>
      <p:sp>
        <p:nvSpPr>
          <p:cNvPr id="3" name="Text 1"/>
          <p:cNvSpPr/>
          <p:nvPr/>
        </p:nvSpPr>
        <p:spPr>
          <a:xfrm>
            <a:off x="612648" y="841248"/>
            <a:ext cx="438912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5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SUMMARY</a:t>
            </a:r>
            <a:endParaRPr lang="en-US" sz="650" dirty="0"/>
          </a:p>
        </p:txBody>
      </p:sp>
      <p:sp>
        <p:nvSpPr>
          <p:cNvPr id="4" name="Text 2"/>
          <p:cNvSpPr/>
          <p:nvPr/>
        </p:nvSpPr>
        <p:spPr>
          <a:xfrm>
            <a:off x="612648" y="1143000"/>
            <a:ext cx="56692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実績全体の傾向と共通成果を、数字で端的に伝えるページ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49808" y="1783080"/>
            <a:ext cx="1874520" cy="274320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導入企業数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749808" y="212140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120+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749808" y="2761488"/>
            <a:ext cx="1874520" cy="27432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共通成果の要約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127248" y="1783080"/>
            <a:ext cx="1874520" cy="274320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平均満足度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3127248" y="212140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94%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127248" y="2761488"/>
            <a:ext cx="1874520" cy="27432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共通成果の要約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504688" y="1783080"/>
            <a:ext cx="1874520" cy="274320"/>
          </a:xfrm>
          <a:prstGeom prst="rect">
            <a:avLst/>
          </a:prstGeom>
          <a:solidFill>
            <a:srgbClr val="F6F8FA"/>
          </a:solidFill>
          <a:ln w="8890">
            <a:solidFill>
              <a:srgbClr val="F6F8F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5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対応業界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5504688" y="2121408"/>
            <a:ext cx="1874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F5C99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18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5504688" y="2761488"/>
            <a:ext cx="1874520" cy="274320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共通成果の要約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777240" y="37947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7324D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業界分布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77240" y="4251960"/>
            <a:ext cx="2743200" cy="292608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566160" y="4251960"/>
            <a:ext cx="2011680" cy="292608"/>
          </a:xfrm>
          <a:prstGeom prst="rect">
            <a:avLst/>
          </a:prstGeom>
          <a:solidFill>
            <a:srgbClr val="00A99D"/>
          </a:solidFill>
          <a:ln w="8890">
            <a:solidFill>
              <a:srgbClr val="00A99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623560" y="4251960"/>
            <a:ext cx="1463040" cy="292608"/>
          </a:xfrm>
          <a:prstGeom prst="rect">
            <a:avLst/>
          </a:prstGeom>
          <a:solidFill>
            <a:srgbClr val="93A4B7"/>
          </a:solidFill>
          <a:ln w="8890">
            <a:solidFill>
              <a:srgbClr val="93A4B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7132320" y="4251960"/>
            <a:ext cx="1005840" cy="292608"/>
          </a:xfrm>
          <a:prstGeom prst="rect">
            <a:avLst/>
          </a:prstGeom>
          <a:solidFill>
            <a:srgbClr val="C7D0DA"/>
          </a:solidFill>
          <a:ln w="8890">
            <a:solidFill>
              <a:srgbClr val="C7D0D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77240" y="4709160"/>
            <a:ext cx="155448" cy="155448"/>
          </a:xfrm>
          <a:prstGeom prst="rect">
            <a:avLst/>
          </a:prstGeom>
          <a:solidFill>
            <a:srgbClr val="1F5C99"/>
          </a:solidFill>
          <a:ln w="8890">
            <a:solidFill>
              <a:srgbClr val="1F5C99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24128" y="470001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IT・SaaS</a:t>
            </a:r>
            <a:endParaRPr lang="en-US" sz="820" dirty="0"/>
          </a:p>
        </p:txBody>
      </p:sp>
      <p:sp>
        <p:nvSpPr>
          <p:cNvPr id="21" name="Text 19"/>
          <p:cNvSpPr/>
          <p:nvPr/>
        </p:nvSpPr>
        <p:spPr>
          <a:xfrm>
            <a:off x="3154680" y="4709160"/>
            <a:ext cx="155448" cy="155448"/>
          </a:xfrm>
          <a:prstGeom prst="rect">
            <a:avLst/>
          </a:prstGeom>
          <a:solidFill>
            <a:srgbClr val="00A99D"/>
          </a:solidFill>
          <a:ln w="8890">
            <a:solidFill>
              <a:srgbClr val="00A99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01568" y="4700016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製造</a:t>
            </a:r>
            <a:endParaRPr lang="en-US" sz="820" dirty="0"/>
          </a:p>
        </p:txBody>
      </p:sp>
      <p:sp>
        <p:nvSpPr>
          <p:cNvPr id="23" name="Text 21"/>
          <p:cNvSpPr/>
          <p:nvPr/>
        </p:nvSpPr>
        <p:spPr>
          <a:xfrm>
            <a:off x="777240" y="5056632"/>
            <a:ext cx="155448" cy="155448"/>
          </a:xfrm>
          <a:prstGeom prst="rect">
            <a:avLst/>
          </a:prstGeom>
          <a:solidFill>
            <a:srgbClr val="93A4B7"/>
          </a:solidFill>
          <a:ln w="8890">
            <a:solidFill>
              <a:srgbClr val="93A4B7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024128" y="5047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小売・EC</a:t>
            </a:r>
            <a:endParaRPr lang="en-US" sz="820" dirty="0"/>
          </a:p>
        </p:txBody>
      </p:sp>
      <p:sp>
        <p:nvSpPr>
          <p:cNvPr id="25" name="Text 23"/>
          <p:cNvSpPr/>
          <p:nvPr/>
        </p:nvSpPr>
        <p:spPr>
          <a:xfrm>
            <a:off x="3154680" y="5056632"/>
            <a:ext cx="155448" cy="155448"/>
          </a:xfrm>
          <a:prstGeom prst="rect">
            <a:avLst/>
          </a:prstGeom>
          <a:solidFill>
            <a:srgbClr val="C7D0DA"/>
          </a:solidFill>
          <a:ln w="8890">
            <a:solidFill>
              <a:srgbClr val="C7D0DA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401568" y="504748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2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その他</a:t>
            </a:r>
            <a:endParaRPr lang="en-US" sz="820" dirty="0"/>
          </a:p>
        </p:txBody>
      </p:sp>
      <p:sp>
        <p:nvSpPr>
          <p:cNvPr id="27" name="Text 25"/>
          <p:cNvSpPr/>
          <p:nvPr/>
        </p:nvSpPr>
        <p:spPr>
          <a:xfrm>
            <a:off x="8366760" y="1874520"/>
            <a:ext cx="2148840" cy="274320"/>
          </a:xfrm>
          <a:prstGeom prst="rect">
            <a:avLst/>
          </a:prstGeom>
          <a:solidFill>
            <a:srgbClr val="17324D"/>
          </a:solidFill>
          <a:ln w="8890">
            <a:solidFill>
              <a:srgbClr val="17324D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次のアクション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8366760" y="2331720"/>
            <a:ext cx="2606040" cy="11430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・代表事例を 1 件選定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・詳細ページへ展開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1B2430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・提案先の業界に合わせて差し替え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8366760" y="4069080"/>
            <a:ext cx="1371600" cy="256032"/>
          </a:xfrm>
          <a:prstGeom prst="rect">
            <a:avLst/>
          </a:prstGeom>
          <a:solidFill>
            <a:srgbClr val="FFFFFF"/>
          </a:solidFill>
          <a:ln w="8890">
            <a:solidFill>
              <a:srgbClr val="D7DEE6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700" b="1" dirty="0">
                <a:solidFill>
                  <a:srgbClr val="00A99D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TEMPLATE NOTE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8366760" y="4480560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900" dirty="0">
                <a:solidFill>
                  <a:srgbClr val="667085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ロゴ・数値・業界名を入れ替えるだけで、複数の導入事例を整理した営業資料として利用できます。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548640" y="6473952"/>
            <a:ext cx="3200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8A96A3"/>
                </a:solidFill>
                <a:latin typeface="Yu Gothic" pitchFamily="34" charset="0"/>
                <a:ea typeface="Yu Gothic" pitchFamily="34" charset="-122"/>
                <a:cs typeface="Yu Gothic" pitchFamily="34" charset="-120"/>
              </a:rPr>
              <a:t>Case Study Collection Template</a:t>
            </a:r>
            <a:endParaRPr lang="en-US" sz="600" dirty="0"/>
          </a:p>
        </p:txBody>
      </p:sp>
      <p:sp>
        <p:nvSpPr>
          <p:cNvPr id="32" name="Text 30"/>
          <p:cNvSpPr/>
          <p:nvPr/>
        </p:nvSpPr>
        <p:spPr>
          <a:xfrm>
            <a:off x="11292840" y="6419088"/>
            <a:ext cx="320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8A96A3"/>
                </a:solidFill>
                <a:latin typeface="ＭＳ 明朝" panose="02020609040205080304" pitchFamily="49" charset="-128"/>
                <a:ea typeface="ＭＳ 明朝" panose="02020609040205080304" pitchFamily="49" charset="-128"/>
                <a:cs typeface="Aptos" pitchFamily="34" charset="-120"/>
              </a:rPr>
              <a:t>05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Yu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261</Words>
  <Application>Microsoft Office PowerPoint</Application>
  <PresentationFormat>ワイド画面</PresentationFormat>
  <Paragraphs>129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ＭＳ 明朝</vt:lpstr>
      <vt:lpstr>游ゴシック</vt:lpstr>
      <vt:lpstr>游ゴシック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導入事例一覧 テンプレート</dc:title>
  <dc:subject>複数事例一覧型の事例紹介 PPT template</dc:subject>
  <dc:creator>OpenAI</dc:creator>
  <cp:lastModifiedBy>吕文开luclv</cp:lastModifiedBy>
  <cp:revision>3</cp:revision>
  <dcterms:created xsi:type="dcterms:W3CDTF">2026-05-20T03:47:53Z</dcterms:created>
  <dcterms:modified xsi:type="dcterms:W3CDTF">2026-05-20T03:57:11Z</dcterms:modified>
</cp:coreProperties>
</file>