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Inter"/>
      <p:regular r:id="rId10"/>
      <p:bold r:id="rId11"/>
      <p:italic r:id="rId12"/>
      <p:boldItalic r:id="rId13"/>
    </p:embeddedFont>
    <p:embeddedFont>
      <p:font typeface="Inter ExtraBold"/>
      <p:bold r:id="rId14"/>
      <p:boldItalic r:id="rId15"/>
    </p:embeddedFont>
    <p:embeddedFont>
      <p:font typeface="Noto Sans JP"/>
      <p:bold r:id="rId16"/>
    </p:embeddedFont>
    <p:embeddedFont>
      <p:font typeface="Inter Black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-bold.fntdata"/><Relationship Id="rId10" Type="http://schemas.openxmlformats.org/officeDocument/2006/relationships/font" Target="fonts/Inter-regular.fntdata"/><Relationship Id="rId13" Type="http://schemas.openxmlformats.org/officeDocument/2006/relationships/font" Target="fonts/Inter-boldItalic.fntdata"/><Relationship Id="rId12" Type="http://schemas.openxmlformats.org/officeDocument/2006/relationships/font" Target="fonts/Int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ExtraBold-boldItalic.fntdata"/><Relationship Id="rId14" Type="http://schemas.openxmlformats.org/officeDocument/2006/relationships/font" Target="fonts/InterExtraBold-bold.fntdata"/><Relationship Id="rId17" Type="http://schemas.openxmlformats.org/officeDocument/2006/relationships/font" Target="fonts/InterBlack-bold.fntdata"/><Relationship Id="rId16" Type="http://schemas.openxmlformats.org/officeDocument/2006/relationships/font" Target="fonts/NotoSansJP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Inter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1" Type="http://schemas.openxmlformats.org/officeDocument/2006/relationships/image" Target="../media/image2.png"/><Relationship Id="rId10" Type="http://schemas.openxmlformats.org/officeDocument/2006/relationships/image" Target="../media/image25.png"/><Relationship Id="rId12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38.png"/><Relationship Id="rId7" Type="http://schemas.openxmlformats.org/officeDocument/2006/relationships/image" Target="../media/image14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8.png"/><Relationship Id="rId13" Type="http://schemas.openxmlformats.org/officeDocument/2006/relationships/image" Target="../media/image15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34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26.png"/><Relationship Id="rId13" Type="http://schemas.openxmlformats.org/officeDocument/2006/relationships/image" Target="../media/image27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Relationship Id="rId15" Type="http://schemas.openxmlformats.org/officeDocument/2006/relationships/image" Target="../media/image37.png"/><Relationship Id="rId14" Type="http://schemas.openxmlformats.org/officeDocument/2006/relationships/image" Target="../media/image31.png"/><Relationship Id="rId17" Type="http://schemas.openxmlformats.org/officeDocument/2006/relationships/image" Target="../media/image29.png"/><Relationship Id="rId16" Type="http://schemas.openxmlformats.org/officeDocument/2006/relationships/image" Target="../media/image32.png"/><Relationship Id="rId5" Type="http://schemas.openxmlformats.org/officeDocument/2006/relationships/image" Target="../media/image36.png"/><Relationship Id="rId19" Type="http://schemas.openxmlformats.org/officeDocument/2006/relationships/image" Target="../media/image39.png"/><Relationship Id="rId6" Type="http://schemas.openxmlformats.org/officeDocument/2006/relationships/image" Target="../media/image17.png"/><Relationship Id="rId18" Type="http://schemas.openxmlformats.org/officeDocument/2006/relationships/image" Target="../media/image33.png"/><Relationship Id="rId7" Type="http://schemas.openxmlformats.org/officeDocument/2006/relationships/image" Target="../media/image28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5862637"/>
            <a:ext cx="10668000" cy="4238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62000" y="571500"/>
            <a:ext cx="935682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8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CO. LOGO</a:t>
            </a:r>
            <a:endParaRPr/>
          </a:p>
        </p:txBody>
      </p:sp>
      <p:pic>
        <p:nvPicPr>
          <p:cNvPr descr="image.png"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581025"/>
            <a:ext cx="11489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2747962"/>
            <a:ext cx="1080194" cy="2524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62000" y="3228975"/>
            <a:ext cx="112014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Before / After 事例紹介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762000" y="3924300"/>
            <a:ext cx="10668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導入効果・業務改善プロセス比較テンプレート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762000" y="6100762"/>
            <a:ext cx="715863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2026年5月版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806433" y="6100762"/>
            <a:ext cx="1623566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株式会社 〇〇〇〇 / 営業本部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580108"/>
            <a:ext cx="34035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4150" y="1580108"/>
            <a:ext cx="34035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6300" y="1580108"/>
            <a:ext cx="3403699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914400" y="571500"/>
            <a:ext cx="1104138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Before：導入前の現状と課題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762000" y="571500"/>
            <a:ext cx="57150" cy="365670"/>
          </a:xfrm>
          <a:prstGeom prst="rect">
            <a:avLst/>
          </a:prstGeom>
          <a:solidFill>
            <a:srgbClr val="004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03" name="Google Shape;10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0" y="937170"/>
            <a:ext cx="1253132" cy="25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2205632" y="949076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非効率な手作業と情報の分断により、業務負荷が極限に達している現状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000125" y="1932533"/>
            <a:ext cx="292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Noto Sans JP"/>
                <a:ea typeface="Noto Sans JP"/>
                <a:cs typeface="Noto Sans JP"/>
                <a:sym typeface="Noto Sans JP"/>
              </a:rPr>
              <a:t>01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000125" y="2465933"/>
            <a:ext cx="3073665" cy="22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手作業による業務の属人化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000125" y="2803028"/>
            <a:ext cx="2927300" cy="63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データの転記やチェック作業を個別Excelで行っており、特定の担当者に作業負荷が集中。ミスも発生しやすい。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4632275" y="1932533"/>
            <a:ext cx="292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Noto Sans JP"/>
                <a:ea typeface="Noto Sans JP"/>
                <a:cs typeface="Noto Sans JP"/>
                <a:sym typeface="Noto Sans JP"/>
              </a:rPr>
              <a:t>02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632275" y="2465933"/>
            <a:ext cx="3073665" cy="22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進捗状況のリアルタイム把握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4632275" y="2803028"/>
            <a:ext cx="2927300" cy="63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各拠点のデータ更新タイミングが異なるため、最新のプロジェクト状況を把握するのに集計の手間が発生。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8264425" y="1932533"/>
            <a:ext cx="2927449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Noto Sans JP"/>
                <a:ea typeface="Noto Sans JP"/>
                <a:cs typeface="Noto Sans JP"/>
                <a:sym typeface="Noto Sans JP"/>
              </a:rPr>
              <a:t>03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8264425" y="2465933"/>
            <a:ext cx="3073821" cy="22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コミュニケーションの断絶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8264425" y="2803028"/>
            <a:ext cx="2927449" cy="63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ツールが混在し、重要な連絡やファイルの最新バージョンが見失われやすく、意思決定に遅れが生じている。</a:t>
            </a:r>
            <a:endParaRPr/>
          </a:p>
        </p:txBody>
      </p:sp>
      <p:pic>
        <p:nvPicPr>
          <p:cNvPr descr="image.png" id="114" name="Google Shape;11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65475" y="2006351"/>
            <a:ext cx="361950" cy="195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69059" y="3932783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7625" y="2006351"/>
            <a:ext cx="361950" cy="195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01210" y="3932783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829925" y="2006351"/>
            <a:ext cx="361950" cy="19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3" name="Google Shape;12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580108"/>
            <a:ext cx="34035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4150" y="1580108"/>
            <a:ext cx="34035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6300" y="1580108"/>
            <a:ext cx="3403699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914400" y="571500"/>
            <a:ext cx="1104138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After：導入後の業務改善効果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62000" y="571500"/>
            <a:ext cx="57150" cy="365670"/>
          </a:xfrm>
          <a:prstGeom prst="rect">
            <a:avLst/>
          </a:prstGeom>
          <a:solidFill>
            <a:srgbClr val="004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29" name="Google Shape;12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0" y="937170"/>
            <a:ext cx="1155352" cy="25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2107852" y="949076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ワークフローの自動化とデータの一元管理により、圧倒的な業務スピードを実現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1000125" y="1932533"/>
            <a:ext cx="292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469B"/>
                </a:solidFill>
                <a:latin typeface="Noto Sans JP"/>
                <a:ea typeface="Noto Sans JP"/>
                <a:cs typeface="Noto Sans JP"/>
                <a:sym typeface="Noto Sans JP"/>
              </a:rPr>
              <a:t>01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1000125" y="2465933"/>
            <a:ext cx="3073665" cy="22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自動化による属人化の解消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000125" y="2803028"/>
            <a:ext cx="2927300" cy="63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RPAとテンプレート統合により、データ連携を完全自動化。属人化を排除し、ヒューマンエラーを完全に防止。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4632275" y="1932533"/>
            <a:ext cx="292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469B"/>
                </a:solidFill>
                <a:latin typeface="Noto Sans JP"/>
                <a:ea typeface="Noto Sans JP"/>
                <a:cs typeface="Noto Sans JP"/>
                <a:sym typeface="Noto Sans JP"/>
              </a:rPr>
              <a:t>02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4632275" y="2465933"/>
            <a:ext cx="3073665" cy="22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ダッシュボードでの可視化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4632275" y="2803028"/>
            <a:ext cx="2927300" cy="63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全データをクラウド上で一元集計。いつでも最新の進捗や数値をリアルタイムにダッシュボードから確認可能。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8264425" y="1932533"/>
            <a:ext cx="2927449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469B"/>
                </a:solidFill>
                <a:latin typeface="Noto Sans JP"/>
                <a:ea typeface="Noto Sans JP"/>
                <a:cs typeface="Noto Sans JP"/>
                <a:sym typeface="Noto Sans JP"/>
              </a:rPr>
              <a:t>03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8264425" y="2465933"/>
            <a:ext cx="3073821" cy="22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一元管理による連携強化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8264425" y="2803028"/>
            <a:ext cx="2927449" cy="63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共通プラットフォーム上でタスクとドキュメントを紐付け。情報伝達スピードが劇的に向上し、即断即決をサポート。</a:t>
            </a:r>
            <a:endParaRPr/>
          </a:p>
        </p:txBody>
      </p:sp>
      <p:pic>
        <p:nvPicPr>
          <p:cNvPr descr="image.png" id="140" name="Google Shape;14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65475" y="2006351"/>
            <a:ext cx="361950" cy="195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69059" y="3932783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7625" y="2006351"/>
            <a:ext cx="361950" cy="195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01210" y="3932783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829925" y="2006351"/>
            <a:ext cx="361950" cy="195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933509" y="3932783"/>
            <a:ext cx="29646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0" name="Google Shape;1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118520"/>
            <a:ext cx="10668000" cy="518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937170"/>
            <a:ext cx="34035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3" name="Google Shape;15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4150" y="937170"/>
            <a:ext cx="34035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4" name="Google Shape;15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26300" y="937170"/>
            <a:ext cx="3403699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0125" y="1996826"/>
            <a:ext cx="2927300" cy="642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0125" y="3242220"/>
            <a:ext cx="29273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32275" y="1996826"/>
            <a:ext cx="2927300" cy="642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32275" y="3242220"/>
            <a:ext cx="29273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64425" y="1996826"/>
            <a:ext cx="2927449" cy="642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264425" y="3242220"/>
            <a:ext cx="2927449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914400" y="571500"/>
            <a:ext cx="1104138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比較：数値で見る導入効果のまとめ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762000" y="571500"/>
            <a:ext cx="57150" cy="365670"/>
          </a:xfrm>
          <a:prstGeom prst="rect">
            <a:avLst/>
          </a:prstGeom>
          <a:solidFill>
            <a:srgbClr val="0046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1314598" y="4270920"/>
            <a:ext cx="8267700" cy="21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システム導入により単純作業の大部分を自動化できたことで、コア業務（分析・戦略立案）へのリソース充当比率が大幅に向上しました。</a:t>
            </a:r>
            <a:endParaRPr/>
          </a:p>
        </p:txBody>
      </p:sp>
      <p:pic>
        <p:nvPicPr>
          <p:cNvPr descr="image.png" id="164" name="Google Shape;164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28700" y="4286994"/>
            <a:ext cx="133498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1000125" y="1175295"/>
            <a:ext cx="2927300" cy="10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94A3B8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METRIC 01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1000125" y="1356270"/>
            <a:ext cx="307366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月間総作業時間</a:t>
            </a:r>
            <a:endParaRPr/>
          </a:p>
        </p:txBody>
      </p:sp>
      <p:pic>
        <p:nvPicPr>
          <p:cNvPr descr="image.png" id="167" name="Google Shape;167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0125" y="3449389"/>
            <a:ext cx="571500" cy="19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/>
        </p:nvSpPr>
        <p:spPr>
          <a:xfrm>
            <a:off x="2546775" y="3404150"/>
            <a:ext cx="138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C2626"/>
                </a:solidFill>
                <a:latin typeface="Inter Black"/>
                <a:ea typeface="Inter Black"/>
                <a:cs typeface="Inter Black"/>
                <a:sym typeface="Inter Black"/>
              </a:rPr>
              <a:t>75</a:t>
            </a:r>
            <a:r>
              <a:rPr b="0" i="0" lang="en-US" sz="2100" u="none" cap="none" strike="noStrike">
                <a:solidFill>
                  <a:srgbClr val="475569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%</a:t>
            </a:r>
            <a:r>
              <a:rPr b="0" i="0" lang="en-US" sz="2100" u="none" cap="none" strike="noStrike">
                <a:solidFill>
                  <a:srgbClr val="DC2626"/>
                </a:solidFill>
                <a:latin typeface="Inter Black"/>
                <a:ea typeface="Inter Black"/>
                <a:cs typeface="Inter Black"/>
                <a:sym typeface="Inter Black"/>
              </a:rPr>
              <a:t> </a:t>
            </a:r>
            <a:r>
              <a:rPr b="1" i="0" lang="en-US" sz="21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削減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4632275" y="1175295"/>
            <a:ext cx="2927300" cy="10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94A3B8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METRIC 02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4632275" y="1356270"/>
            <a:ext cx="307366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業務処理スピード</a:t>
            </a:r>
            <a:endParaRPr/>
          </a:p>
        </p:txBody>
      </p:sp>
      <p:pic>
        <p:nvPicPr>
          <p:cNvPr descr="image.png" id="171" name="Google Shape;171;p1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632275" y="3449389"/>
            <a:ext cx="571500" cy="19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 txBox="1"/>
          <p:nvPr/>
        </p:nvSpPr>
        <p:spPr>
          <a:xfrm>
            <a:off x="6320600" y="3404150"/>
            <a:ext cx="12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C2626"/>
                </a:solidFill>
                <a:latin typeface="Inter Black"/>
                <a:ea typeface="Inter Black"/>
                <a:cs typeface="Inter Black"/>
                <a:sym typeface="Inter Black"/>
              </a:rPr>
              <a:t>66</a:t>
            </a:r>
            <a:r>
              <a:rPr b="0" i="0" lang="en-US" sz="2100" u="none" cap="none" strike="noStrike">
                <a:solidFill>
                  <a:srgbClr val="475569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%</a:t>
            </a:r>
            <a:r>
              <a:rPr b="0" i="0" lang="en-US" sz="2100" u="none" cap="none" strike="noStrike">
                <a:solidFill>
                  <a:srgbClr val="DC2626"/>
                </a:solidFill>
                <a:latin typeface="Inter Black"/>
                <a:ea typeface="Inter Black"/>
                <a:cs typeface="Inter Black"/>
                <a:sym typeface="Inter Black"/>
              </a:rPr>
              <a:t> </a:t>
            </a:r>
            <a:r>
              <a:rPr b="1" i="0" lang="en-US" sz="21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短縮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8264425" y="1175295"/>
            <a:ext cx="2927449" cy="10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94A3B8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METRIC 03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8264425" y="1356270"/>
            <a:ext cx="307382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転記エラー発生率</a:t>
            </a:r>
            <a:endParaRPr/>
          </a:p>
        </p:txBody>
      </p:sp>
      <p:pic>
        <p:nvPicPr>
          <p:cNvPr descr="image.png" id="175" name="Google Shape;175;p1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264425" y="3449389"/>
            <a:ext cx="571500" cy="19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 txBox="1"/>
          <p:nvPr/>
        </p:nvSpPr>
        <p:spPr>
          <a:xfrm>
            <a:off x="9811276" y="3404150"/>
            <a:ext cx="138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C2626"/>
                </a:solidFill>
                <a:latin typeface="Inter Black"/>
                <a:ea typeface="Inter Black"/>
                <a:cs typeface="Inter Black"/>
                <a:sym typeface="Inter Black"/>
              </a:rPr>
              <a:t>98</a:t>
            </a:r>
            <a:r>
              <a:rPr b="0" i="0" lang="en-US" sz="2100" u="none" cap="none" strike="noStrike">
                <a:solidFill>
                  <a:srgbClr val="475569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%</a:t>
            </a:r>
            <a:r>
              <a:rPr b="0" i="0" lang="en-US" sz="2100" u="none" cap="none" strike="noStrike">
                <a:solidFill>
                  <a:srgbClr val="DC2626"/>
                </a:solidFill>
                <a:latin typeface="Inter Black"/>
                <a:ea typeface="Inter Black"/>
                <a:cs typeface="Inter Black"/>
                <a:sym typeface="Inter Black"/>
              </a:rPr>
              <a:t> </a:t>
            </a:r>
            <a:r>
              <a:rPr b="1" i="0" lang="en-US" sz="21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削減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1171575" y="2111126"/>
            <a:ext cx="578346" cy="12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BEFORE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1100302" y="2286500"/>
            <a:ext cx="930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160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時間</a:t>
            </a:r>
            <a:endParaRPr/>
          </a:p>
        </p:txBody>
      </p:sp>
      <p:pic>
        <p:nvPicPr>
          <p:cNvPr descr="image.png" id="179" name="Google Shape;179;p1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455217" y="2227808"/>
            <a:ext cx="133498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/>
          <p:cNvSpPr txBox="1"/>
          <p:nvPr/>
        </p:nvSpPr>
        <p:spPr>
          <a:xfrm>
            <a:off x="3294012" y="2111126"/>
            <a:ext cx="461813" cy="12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AFTER</a:t>
            </a:r>
            <a:endParaRPr/>
          </a:p>
        </p:txBody>
      </p:sp>
      <p:sp>
        <p:nvSpPr>
          <p:cNvPr id="181" name="Google Shape;181;p16"/>
          <p:cNvSpPr txBox="1"/>
          <p:nvPr/>
        </p:nvSpPr>
        <p:spPr>
          <a:xfrm>
            <a:off x="2939475" y="2277825"/>
            <a:ext cx="816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469B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40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時間</a:t>
            </a:r>
            <a:endParaRPr/>
          </a:p>
        </p:txBody>
      </p:sp>
      <p:sp>
        <p:nvSpPr>
          <p:cNvPr id="182" name="Google Shape;182;p16"/>
          <p:cNvSpPr txBox="1"/>
          <p:nvPr/>
        </p:nvSpPr>
        <p:spPr>
          <a:xfrm>
            <a:off x="4803725" y="2111126"/>
            <a:ext cx="450056" cy="12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BEFORE</a:t>
            </a:r>
            <a:endParaRPr/>
          </a:p>
        </p:txBody>
      </p:sp>
      <p:sp>
        <p:nvSpPr>
          <p:cNvPr id="183" name="Google Shape;183;p16"/>
          <p:cNvSpPr txBox="1"/>
          <p:nvPr/>
        </p:nvSpPr>
        <p:spPr>
          <a:xfrm>
            <a:off x="4803725" y="2277825"/>
            <a:ext cx="1003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3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営業日</a:t>
            </a:r>
            <a:endParaRPr/>
          </a:p>
        </p:txBody>
      </p:sp>
      <p:pic>
        <p:nvPicPr>
          <p:cNvPr descr="image.png" id="184" name="Google Shape;184;p1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029176" y="2227808"/>
            <a:ext cx="133498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/>
        </p:nvSpPr>
        <p:spPr>
          <a:xfrm>
            <a:off x="6938069" y="2111126"/>
            <a:ext cx="450056" cy="12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AFTER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6571825" y="2277825"/>
            <a:ext cx="816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469B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1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営業日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8435875" y="2111126"/>
            <a:ext cx="403621" cy="12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BEFORE</a:t>
            </a:r>
            <a:endParaRPr/>
          </a:p>
        </p:txBody>
      </p:sp>
      <p:sp>
        <p:nvSpPr>
          <p:cNvPr id="188" name="Google Shape;188;p16"/>
          <p:cNvSpPr txBox="1"/>
          <p:nvPr/>
        </p:nvSpPr>
        <p:spPr>
          <a:xfrm>
            <a:off x="8435875" y="2277825"/>
            <a:ext cx="681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5.2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%</a:t>
            </a:r>
            <a:endParaRPr/>
          </a:p>
        </p:txBody>
      </p:sp>
      <p:pic>
        <p:nvPicPr>
          <p:cNvPr descr="image.png" id="189" name="Google Shape;189;p1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661326" y="2227808"/>
            <a:ext cx="133498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 txBox="1"/>
          <p:nvPr/>
        </p:nvSpPr>
        <p:spPr>
          <a:xfrm>
            <a:off x="10616654" y="2111126"/>
            <a:ext cx="403621" cy="12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AFTER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10338675" y="2277825"/>
            <a:ext cx="681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469B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0.1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%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