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Noto Sans JP" panose="020B0604020202020204" charset="-128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5DD5C6-29C3-4C5A-B958-DF36DE204585}">
  <a:tblStyle styleId="{8F5DD5C6-29C3-4C5A-B958-DF36DE20458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5829300"/>
            <a:ext cx="61722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5200" y="1000125"/>
            <a:ext cx="41148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6067425"/>
            <a:ext cx="114300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762000" y="523875"/>
            <a:ext cx="61722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CASE STUDY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607650" y="1835325"/>
            <a:ext cx="64809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導入事例紹介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50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課題・解決策・成果型テンプレート</a:t>
            </a:r>
            <a:endParaRPr sz="500"/>
          </a:p>
        </p:txBody>
      </p:sp>
      <p:sp>
        <p:nvSpPr>
          <p:cNvPr id="90" name="Google Shape;90;p13"/>
          <p:cNvSpPr txBox="1"/>
          <p:nvPr/>
        </p:nvSpPr>
        <p:spPr>
          <a:xfrm>
            <a:off x="661750" y="3813000"/>
            <a:ext cx="61722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自社製品およびサービスを導入した企業様における導入背景から具体的なプロセス、定量・定性効果を明確に報告するための営業・提案資料です。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762000" y="714375"/>
            <a:ext cx="381000" cy="19050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085750" y="6144450"/>
            <a:ext cx="2670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株式会社〇〇〇〇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900">
              <a:solidFill>
                <a:srgbClr val="64748B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営業企画部 / 導入事例共有資料</a:t>
            </a:r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C8EF04-04C7-488C-8E01-5E371D5D6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771" y="1083487"/>
            <a:ext cx="3549721" cy="4435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8175"/>
            <a:ext cx="690562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238375"/>
            <a:ext cx="4675882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8882" y="2238375"/>
            <a:ext cx="5611117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11058525" y="647700"/>
            <a:ext cx="3714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94A3B8"/>
                </a:solidFill>
                <a:latin typeface="Noto Sans JP"/>
                <a:ea typeface="Noto Sans JP"/>
                <a:cs typeface="Noto Sans JP"/>
                <a:sym typeface="Noto Sans JP"/>
              </a:rPr>
              <a:t>01 / 04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604962" y="523875"/>
            <a:ext cx="1260157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顧客概要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3052762" y="647700"/>
            <a:ext cx="38671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ご導入いただいた企業様の基本プロフィールとプロジェクト概要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206575" y="2790825"/>
            <a:ext cx="4189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対象企業情報</a:t>
            </a:r>
            <a:endParaRPr/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1104900" y="30956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{8F5DD5C6-29C3-4C5A-B958-DF36DE204585}</a:tableStyleId>
              </a:tblPr>
              <a:tblGrid>
                <a:gridCol w="11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64748B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企業名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1E293B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株式会社〇〇〇〇 （仮称）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64748B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事業内容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1E293B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BtoB SaaS事業 / システム開発事業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64748B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従業員数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1E293B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約500名（連結ベース）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64748B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導入エリア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1E293B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全社マーケティング・営業部門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" name="Google Shape;107;p14"/>
          <p:cNvSpPr/>
          <p:nvPr/>
        </p:nvSpPr>
        <p:spPr>
          <a:xfrm>
            <a:off x="1104900" y="2857500"/>
            <a:ext cx="38100" cy="171450"/>
          </a:xfrm>
          <a:prstGeom prst="rect">
            <a:avLst/>
          </a:prstGeom>
          <a:solidFill>
            <a:srgbClr val="0A25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6161782" y="4562475"/>
            <a:ext cx="4925317" cy="9525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6161782" y="2609850"/>
            <a:ext cx="492531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導入製品・サービス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6161782" y="2867025"/>
            <a:ext cx="4925317" cy="2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〇〇プロセスマネージャー Pro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6161782" y="3183135"/>
            <a:ext cx="4925317" cy="42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顧客管理から社内タスク自動化、レポーティングまでをシームレスに連携させるトータルソリューション。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6161782" y="4810125"/>
            <a:ext cx="492531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導入期間 / 利用規模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6161782" y="5067300"/>
            <a:ext cx="4925317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準備・移行期間:</a:t>
            </a:r>
            <a:r>
              <a:rPr lang="en-US" sz="1125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 3ヶ月 / </a:t>
            </a:r>
            <a:r>
              <a:rPr lang="en-US" sz="1125" b="1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利用対象ユーザー数:</a:t>
            </a:r>
            <a:r>
              <a:rPr lang="en-US" sz="1125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 150アカウント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8175"/>
            <a:ext cx="971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633960"/>
            <a:ext cx="3397150" cy="258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7275" y="2633960"/>
            <a:ext cx="3397299" cy="258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2700" y="2633960"/>
            <a:ext cx="3397150" cy="258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11058525" y="647700"/>
            <a:ext cx="3714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63946"/>
                </a:solidFill>
                <a:latin typeface="Noto Sans JP"/>
                <a:ea typeface="Noto Sans JP"/>
                <a:cs typeface="Noto Sans JP"/>
                <a:sym typeface="Noto Sans JP"/>
              </a:rPr>
              <a:t>02 / 04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885950" y="523875"/>
            <a:ext cx="1890236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導入前の課題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3933825" y="647700"/>
            <a:ext cx="38607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本システム導入にあたり重要とされた、解決すべき3大課題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771526" y="3905250"/>
            <a:ext cx="3378098" cy="38100"/>
          </a:xfrm>
          <a:prstGeom prst="rect">
            <a:avLst/>
          </a:prstGeom>
          <a:solidFill>
            <a:srgbClr val="E639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1057275" y="2929235"/>
            <a:ext cx="2806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63946"/>
                </a:solidFill>
                <a:latin typeface="Noto Sans JP"/>
                <a:ea typeface="Noto Sans JP"/>
                <a:cs typeface="Noto Sans JP"/>
                <a:sym typeface="Noto Sans JP"/>
              </a:rPr>
              <a:t>01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902200" y="3465688"/>
            <a:ext cx="3102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「ブラックボックス化」による効率低下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1057275" y="4066282"/>
            <a:ext cx="2806600" cy="85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各担当者が独自のルールでデータの作成・管理を行っていたため、全体の進捗状況が把握できず、引継ぎや情報共有に多大なロスが発生していた。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4406800" y="3905250"/>
            <a:ext cx="3378250" cy="38100"/>
          </a:xfrm>
          <a:prstGeom prst="rect">
            <a:avLst/>
          </a:prstGeom>
          <a:solidFill>
            <a:srgbClr val="E639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4692550" y="2929235"/>
            <a:ext cx="2806749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63946"/>
                </a:solidFill>
                <a:latin typeface="Noto Sans JP"/>
                <a:ea typeface="Noto Sans JP"/>
                <a:cs typeface="Noto Sans JP"/>
                <a:sym typeface="Noto Sans JP"/>
              </a:rPr>
              <a:t>02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4692550" y="3443585"/>
            <a:ext cx="2947087" cy="2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データ収集と集計の手動処理限界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4692550" y="4165096"/>
            <a:ext cx="28068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Excelによる複数シートからの手動転記が常態化しており、経営指標や定例会議に必要なレポーティングに毎週15時間以上の工数がかかっていた。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8042226" y="3905250"/>
            <a:ext cx="3378098" cy="38100"/>
          </a:xfrm>
          <a:prstGeom prst="rect">
            <a:avLst/>
          </a:prstGeom>
          <a:solidFill>
            <a:srgbClr val="E639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8327975" y="2929235"/>
            <a:ext cx="28066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63946"/>
                </a:solidFill>
                <a:latin typeface="Noto Sans JP"/>
                <a:ea typeface="Noto Sans JP"/>
                <a:cs typeface="Noto Sans JP"/>
                <a:sym typeface="Noto Sans JP"/>
              </a:rPr>
              <a:t>03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8327975" y="3443585"/>
            <a:ext cx="2946930" cy="47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複数システム乱立による高コスト体質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8327975" y="4066282"/>
            <a:ext cx="2806600" cy="85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類似機能を持つシステムを部署ごとに契約していたため、不要なライセンスコストが発生し、セキュリティポリシーの統一も困難になっていた。</a:t>
            </a:r>
            <a:endParaRPr/>
          </a:p>
        </p:txBody>
      </p:sp>
      <p:pic>
        <p:nvPicPr>
          <p:cNvPr id="138" name="Google Shape;138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73275" y="3043535"/>
            <a:ext cx="9906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8675" y="3043535"/>
            <a:ext cx="11906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53526" y="3043535"/>
            <a:ext cx="78105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8175"/>
            <a:ext cx="881062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275" y="305871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2550" y="305871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7975" y="305871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2763440"/>
            <a:ext cx="3397150" cy="232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97275" y="2763440"/>
            <a:ext cx="3397299" cy="232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32700" y="2763440"/>
            <a:ext cx="3397150" cy="232171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11058525" y="647700"/>
            <a:ext cx="3714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94A3B8"/>
                </a:solidFill>
                <a:latin typeface="Noto Sans JP"/>
                <a:ea typeface="Noto Sans JP"/>
                <a:cs typeface="Noto Sans JP"/>
                <a:sym typeface="Noto Sans JP"/>
              </a:rPr>
              <a:t>03 / 04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1795462" y="523875"/>
            <a:ext cx="252031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解決策と実施内容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4443399" y="647700"/>
            <a:ext cx="4088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課題を包括的に解決するためのシステム移行・運用アプローチ</a:t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762000" y="3192065"/>
            <a:ext cx="10668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057275" y="3554015"/>
            <a:ext cx="2946930" cy="2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業務プロセスの可視化と標準化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1057275" y="3936801"/>
            <a:ext cx="2806600" cy="6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各現場の業務プロセスをヒアリングし、最適化した共通ワークフローを設計。システムのフォーム機能を活用し手順を共通化しました。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4692550" y="3554015"/>
            <a:ext cx="2947087" cy="2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データベースの統合と自動化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4692550" y="3936801"/>
            <a:ext cx="2806749" cy="85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乱立していたデータを新規クラウドDBへ一元集約。自動計算・通知機能により、Excelへの二重転記や進捗確認メールの手間を削減しました。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8327975" y="3554015"/>
            <a:ext cx="2946930" cy="2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継続的な定着化支援の実施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8327975" y="3936801"/>
            <a:ext cx="2806600" cy="6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各部門向けの操作マニュアル作成に加え、ユーザー説明会・QAサポート体制を1ヶ月間並走実施。利用現場での不安をゼロに解消しました。</a:t>
            </a:r>
            <a:endParaRPr/>
          </a:p>
        </p:txBody>
      </p:sp>
      <p:pic>
        <p:nvPicPr>
          <p:cNvPr id="163" name="Google Shape;163;p16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01900" y="3115865"/>
            <a:ext cx="561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37325" y="3115865"/>
            <a:ext cx="561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72601" y="3115865"/>
            <a:ext cx="56197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/>
          <p:nvPr/>
        </p:nvSpPr>
        <p:spPr>
          <a:xfrm>
            <a:off x="771526" y="3905250"/>
            <a:ext cx="3378000" cy="38100"/>
          </a:xfrm>
          <a:prstGeom prst="rect">
            <a:avLst/>
          </a:prstGeom>
          <a:solidFill>
            <a:srgbClr val="0A25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4406800" y="3905250"/>
            <a:ext cx="3378250" cy="38100"/>
          </a:xfrm>
          <a:prstGeom prst="rect">
            <a:avLst/>
          </a:prstGeom>
          <a:solidFill>
            <a:srgbClr val="0A25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8042226" y="3905250"/>
            <a:ext cx="3378098" cy="38100"/>
          </a:xfrm>
          <a:prstGeom prst="rect">
            <a:avLst/>
          </a:prstGeom>
          <a:solidFill>
            <a:srgbClr val="0A25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8175"/>
            <a:ext cx="709612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993677"/>
            <a:ext cx="339715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7275" y="2993677"/>
            <a:ext cx="3397299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2700" y="2993677"/>
            <a:ext cx="33971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11058525" y="647700"/>
            <a:ext cx="3714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04 / 04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904875" y="2464147"/>
            <a:ext cx="105251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業務プロセスの一元管理と効率的なデータ活用により、大幅な工数削減とデータドリブンな意思決定プロセスの確立を両立して実現しました。</a:t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762000" y="2464147"/>
            <a:ext cx="28575" cy="243780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1624012" y="523875"/>
            <a:ext cx="252031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導入の成果・効果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4271962" y="647700"/>
            <a:ext cx="3009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導入後3ヶ月における定量面・定性面での改善実績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1009650" y="3317527"/>
            <a:ext cx="29018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工数削減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1009650" y="3641377"/>
            <a:ext cx="29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40 </a:t>
            </a:r>
            <a:r>
              <a:rPr lang="en-US" sz="3000" b="1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%削減</a:t>
            </a:r>
            <a:endParaRPr sz="3200"/>
          </a:p>
        </p:txBody>
      </p:sp>
      <p:sp>
        <p:nvSpPr>
          <p:cNvPr id="185" name="Google Shape;185;p17"/>
          <p:cNvSpPr txBox="1"/>
          <p:nvPr/>
        </p:nvSpPr>
        <p:spPr>
          <a:xfrm>
            <a:off x="1009650" y="4393852"/>
            <a:ext cx="29018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月間の集計業務工数を圧縮</a:t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1009650" y="4717702"/>
            <a:ext cx="29018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転記や手動チェックが一切不要になり、コア業務へアサインする余力を創出しました。</a:t>
            </a:r>
            <a:endParaRPr/>
          </a:p>
        </p:txBody>
      </p:sp>
      <p:sp>
        <p:nvSpPr>
          <p:cNvPr id="187" name="Google Shape;187;p17"/>
          <p:cNvSpPr txBox="1"/>
          <p:nvPr/>
        </p:nvSpPr>
        <p:spPr>
          <a:xfrm>
            <a:off x="4644925" y="3317527"/>
            <a:ext cx="2901999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意思決定速度</a:t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4644925" y="3641377"/>
            <a:ext cx="29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1.5 </a:t>
            </a:r>
            <a:r>
              <a:rPr lang="en-US" sz="3000" b="1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倍速</a:t>
            </a:r>
            <a:endParaRPr sz="3000"/>
          </a:p>
        </p:txBody>
      </p:sp>
      <p:sp>
        <p:nvSpPr>
          <p:cNvPr id="189" name="Google Shape;189;p17"/>
          <p:cNvSpPr txBox="1"/>
          <p:nvPr/>
        </p:nvSpPr>
        <p:spPr>
          <a:xfrm>
            <a:off x="4644925" y="4393852"/>
            <a:ext cx="290199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進捗把握・分析のスピード向上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4644925" y="4717702"/>
            <a:ext cx="2901999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リアルタイムでの経営ダッシュボード稼働により、週次の会議資料作成コストが激減しました。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8280350" y="3317527"/>
            <a:ext cx="29018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ユーザー満足度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8280350" y="3641377"/>
            <a:ext cx="29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95 </a:t>
            </a:r>
            <a:r>
              <a:rPr lang="en-US" sz="3000" b="1" i="0" u="none" strike="noStrike" cap="none">
                <a:solidFill>
                  <a:srgbClr val="00B4D8"/>
                </a:solidFill>
                <a:latin typeface="Noto Sans JP"/>
                <a:ea typeface="Noto Sans JP"/>
                <a:cs typeface="Noto Sans JP"/>
                <a:sym typeface="Noto Sans JP"/>
              </a:rPr>
              <a:t>%</a:t>
            </a:r>
            <a:endParaRPr sz="3000"/>
          </a:p>
        </p:txBody>
      </p:sp>
      <p:sp>
        <p:nvSpPr>
          <p:cNvPr id="193" name="Google Shape;193;p17"/>
          <p:cNvSpPr txBox="1"/>
          <p:nvPr/>
        </p:nvSpPr>
        <p:spPr>
          <a:xfrm>
            <a:off x="8280350" y="4393852"/>
            <a:ext cx="29018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A2540"/>
                </a:solidFill>
                <a:latin typeface="Noto Sans JP"/>
                <a:ea typeface="Noto Sans JP"/>
                <a:cs typeface="Noto Sans JP"/>
                <a:sym typeface="Noto Sans JP"/>
              </a:rPr>
              <a:t>現場のユーザー利用率と満足度</a:t>
            </a:r>
            <a:endParaRPr/>
          </a:p>
        </p:txBody>
      </p:sp>
      <p:sp>
        <p:nvSpPr>
          <p:cNvPr id="194" name="Google Shape;194;p17"/>
          <p:cNvSpPr txBox="1"/>
          <p:nvPr/>
        </p:nvSpPr>
        <p:spPr>
          <a:xfrm>
            <a:off x="8280350" y="4717702"/>
            <a:ext cx="29018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直感的な操作感とマニュアル・Q&amp;A並走サポートにより、高い定着率を実現しました。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ワイド画面</PresentationFormat>
  <Paragraphs>59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Calibri</vt:lpstr>
      <vt:lpstr>Noto Sans JP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吕文开luclv</cp:lastModifiedBy>
  <cp:revision>2</cp:revision>
  <dcterms:modified xsi:type="dcterms:W3CDTF">2026-05-20T06:22:48Z</dcterms:modified>
</cp:coreProperties>
</file>