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789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A3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3" name="Shape 1"/>
          <p:cNvSpPr/>
          <p:nvPr/>
        </p:nvSpPr>
        <p:spPr>
          <a:xfrm>
            <a:off x="109728" y="0"/>
            <a:ext cx="45720" cy="5143500"/>
          </a:xfrm>
          <a:prstGeom prst="rect">
            <a:avLst/>
          </a:prstGeom>
          <a:solidFill>
            <a:srgbClr val="A7BEA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問題分析・改善報告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Analysis &amp; Improvement Report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2743200"/>
            <a:ext cx="1645920" cy="36576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10896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報告者：　　　　　部署：</a:t>
            </a:r>
            <a:endParaRPr lang="en-US" sz="13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日付：　　年　　月　　日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A35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54864" cy="54864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188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54480" y="11887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問題の概要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" y="2011680"/>
            <a:ext cx="54864" cy="54864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0116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54480" y="20116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原因分析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2834640"/>
            <a:ext cx="54864" cy="54864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8346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54480" y="28346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改善施策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57600"/>
            <a:ext cx="54864" cy="54864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6576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54480" y="36576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PDCAサイクル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A35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問題の概要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64008" cy="1371600"/>
          </a:xfrm>
          <a:prstGeom prst="rect">
            <a:avLst/>
          </a:prstGeom>
          <a:solidFill>
            <a:srgbClr val="B8504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1887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143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発生した問題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160020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ここに問題の内容を記載してください。発生日時、影響範囲、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現在の状況などを具体的に記述します。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" y="2651760"/>
            <a:ext cx="2606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7200" y="2651760"/>
            <a:ext cx="2606040" cy="54864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11" name="Text 8"/>
          <p:cNvSpPr/>
          <p:nvPr/>
        </p:nvSpPr>
        <p:spPr>
          <a:xfrm>
            <a:off x="640080" y="278892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影響範囲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40080" y="30632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XX部門</a:t>
            </a:r>
            <a:endParaRPr lang="en-US" sz="2600" dirty="0"/>
          </a:p>
        </p:txBody>
      </p:sp>
      <p:sp>
        <p:nvSpPr>
          <p:cNvPr id="13" name="Shape 10"/>
          <p:cNvSpPr/>
          <p:nvPr/>
        </p:nvSpPr>
        <p:spPr>
          <a:xfrm>
            <a:off x="3337560" y="2651760"/>
            <a:ext cx="2606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337560" y="2651760"/>
            <a:ext cx="2606040" cy="54864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15" name="Text 12"/>
          <p:cNvSpPr/>
          <p:nvPr/>
        </p:nvSpPr>
        <p:spPr>
          <a:xfrm>
            <a:off x="3520440" y="278892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発生頻度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520440" y="30632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月X回</a:t>
            </a:r>
            <a:endParaRPr lang="en-US" sz="2600" dirty="0"/>
          </a:p>
        </p:txBody>
      </p:sp>
      <p:sp>
        <p:nvSpPr>
          <p:cNvPr id="17" name="Shape 14"/>
          <p:cNvSpPr/>
          <p:nvPr/>
        </p:nvSpPr>
        <p:spPr>
          <a:xfrm>
            <a:off x="6217920" y="2651760"/>
            <a:ext cx="2606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217920" y="2651760"/>
            <a:ext cx="2606040" cy="54864"/>
          </a:xfrm>
          <a:prstGeom prst="rect">
            <a:avLst/>
          </a:prstGeom>
          <a:solidFill>
            <a:srgbClr val="7A3530"/>
          </a:solidFill>
          <a:ln/>
        </p:spPr>
      </p:sp>
      <p:sp>
        <p:nvSpPr>
          <p:cNvPr id="19" name="Text 16"/>
          <p:cNvSpPr/>
          <p:nvPr/>
        </p:nvSpPr>
        <p:spPr>
          <a:xfrm>
            <a:off x="6400800" y="278892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損失額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6400800" y="30632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A3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¥XXM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640080" y="3931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発生経緯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251960"/>
            <a:ext cx="8229600" cy="502920"/>
          </a:xfrm>
          <a:prstGeom prst="rect">
            <a:avLst/>
          </a:prstGeom>
          <a:solidFill>
            <a:srgbClr val="F5F0EB"/>
          </a:solidFill>
          <a:ln/>
        </p:spPr>
      </p:sp>
      <p:sp>
        <p:nvSpPr>
          <p:cNvPr id="23" name="Text 20"/>
          <p:cNvSpPr/>
          <p:nvPr/>
        </p:nvSpPr>
        <p:spPr>
          <a:xfrm>
            <a:off x="640080" y="425196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X月X日 発生 → X月X日 検知 → X月X日 暫定対応 → X月X日 本報告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A35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原因分析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1005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なぜなぜ分析（5 Why）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1188720" cy="457200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4630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なぜ1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737360" y="1463040"/>
            <a:ext cx="640080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920240" y="14630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問題が発生した直接原因を記載</a:t>
            </a:r>
            <a:endParaRPr lang="en-US" sz="11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938528"/>
            <a:ext cx="137160" cy="1371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94360" y="2103120"/>
            <a:ext cx="1188720" cy="457200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11" name="Text 8"/>
          <p:cNvSpPr/>
          <p:nvPr/>
        </p:nvSpPr>
        <p:spPr>
          <a:xfrm>
            <a:off x="594360" y="210312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なぜ2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1874520" y="2103120"/>
            <a:ext cx="62636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2057400" y="2103120"/>
            <a:ext cx="5897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直接原因が起きた理由を記載</a:t>
            </a:r>
            <a:endParaRPr lang="en-US" sz="11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578608"/>
            <a:ext cx="137160" cy="13716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731520" y="2743200"/>
            <a:ext cx="1188720" cy="457200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16" name="Text 12"/>
          <p:cNvSpPr/>
          <p:nvPr/>
        </p:nvSpPr>
        <p:spPr>
          <a:xfrm>
            <a:off x="731520" y="274320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なぜ3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2011680" y="2743200"/>
            <a:ext cx="612648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2194560" y="27432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さらに深い原因を記載</a:t>
            </a:r>
            <a:endParaRPr lang="en-US" sz="11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3218688"/>
            <a:ext cx="137160" cy="13716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68680" y="3383280"/>
            <a:ext cx="1188720" cy="457200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21" name="Text 16"/>
          <p:cNvSpPr/>
          <p:nvPr/>
        </p:nvSpPr>
        <p:spPr>
          <a:xfrm>
            <a:off x="868680" y="338328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なぜ4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2148840" y="3383280"/>
            <a:ext cx="598932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2331720" y="3383280"/>
            <a:ext cx="5623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根本に近い原因を記載</a:t>
            </a:r>
            <a:endParaRPr lang="en-US" sz="1100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3858768"/>
            <a:ext cx="137160" cy="13716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1005840" y="4023360"/>
            <a:ext cx="1188720" cy="45720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26" name="Text 20"/>
          <p:cNvSpPr/>
          <p:nvPr/>
        </p:nvSpPr>
        <p:spPr>
          <a:xfrm>
            <a:off x="10058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なぜ5（根本原因）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2286000" y="4023360"/>
            <a:ext cx="5852160" cy="457200"/>
          </a:xfrm>
          <a:prstGeom prst="rect">
            <a:avLst/>
          </a:prstGeom>
          <a:solidFill>
            <a:srgbClr val="F5F0EB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2468880" y="4023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真の根本原因を記載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A35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改善施策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60604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2606040" cy="50292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短期施策（即時）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280160" y="1737360"/>
            <a:ext cx="822960" cy="822960"/>
          </a:xfrm>
          <a:prstGeom prst="ellipse">
            <a:avLst/>
          </a:prstGeom>
          <a:solidFill>
            <a:srgbClr val="F5F0E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0" y="192024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74320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・暫定対応の実施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・影響範囲の最小化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・関係者への周知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37560" y="1005840"/>
            <a:ext cx="260604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337560" y="1005840"/>
            <a:ext cx="2606040" cy="502920"/>
          </a:xfrm>
          <a:prstGeom prst="rect">
            <a:avLst/>
          </a:prstGeom>
          <a:solidFill>
            <a:srgbClr val="D4A574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0058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中期施策（1〜3ヶ月）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160520" y="1737360"/>
            <a:ext cx="822960" cy="822960"/>
          </a:xfrm>
          <a:prstGeom prst="ellipse">
            <a:avLst/>
          </a:prstGeom>
          <a:solidFill>
            <a:srgbClr val="F5F0EB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92024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566160" y="274320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・プロセスの見直し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・マニュアル整備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・教育・研修の実施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217920" y="1005840"/>
            <a:ext cx="260604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217920" y="1005840"/>
            <a:ext cx="2606040" cy="502920"/>
          </a:xfrm>
          <a:prstGeom prst="rect">
            <a:avLst/>
          </a:prstGeom>
          <a:solidFill>
            <a:srgbClr val="A7BEAE"/>
          </a:solidFill>
          <a:ln/>
        </p:spPr>
      </p:sp>
      <p:sp>
        <p:nvSpPr>
          <p:cNvPr id="18" name="Text 14"/>
          <p:cNvSpPr/>
          <p:nvPr/>
        </p:nvSpPr>
        <p:spPr>
          <a:xfrm>
            <a:off x="6355080" y="10058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長期施策（3ヶ月〜）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7040880" y="1737360"/>
            <a:ext cx="822960" cy="822960"/>
          </a:xfrm>
          <a:prstGeom prst="ellipse">
            <a:avLst/>
          </a:prstGeom>
          <a:solidFill>
            <a:srgbClr val="F5F0EB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1920240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446520" y="274320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・システム改修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・組織体制の見直し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・再発防止策の定着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7A353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PDCAサイクル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280160"/>
            <a:ext cx="731520" cy="7315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280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554480" y="1188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Plan（計画）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54480" y="160020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改善目標の設定</a:t>
            </a:r>
            <a:endParaRPr lang="en-US" sz="10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実施計画の策定</a:t>
            </a:r>
            <a:endParaRPr lang="en-US" sz="10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KPIの定義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54880" y="1005840"/>
            <a:ext cx="393192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937760" y="1280160"/>
            <a:ext cx="731520" cy="731520"/>
          </a:xfrm>
          <a:prstGeom prst="ellipse">
            <a:avLst/>
          </a:prstGeom>
          <a:solidFill>
            <a:srgbClr val="D4A574"/>
          </a:solidFill>
          <a:ln/>
        </p:spPr>
      </p:sp>
      <p:sp>
        <p:nvSpPr>
          <p:cNvPr id="11" name="Text 9"/>
          <p:cNvSpPr/>
          <p:nvPr/>
        </p:nvSpPr>
        <p:spPr>
          <a:xfrm>
            <a:off x="4937760" y="1280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852160" y="1188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Do（実行）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852160" y="160020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施策の実施</a:t>
            </a:r>
            <a:endParaRPr lang="en-US" sz="10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経過の記録</a:t>
            </a:r>
            <a:endParaRPr lang="en-US" sz="10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進捗管理</a:t>
            </a:r>
            <a:endParaRPr lang="en-US" sz="1000" dirty="0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5A17383-3AA9-2549-187A-1D386BD2A746}"/>
              </a:ext>
            </a:extLst>
          </p:cNvPr>
          <p:cNvGrpSpPr/>
          <p:nvPr/>
        </p:nvGrpSpPr>
        <p:grpSpPr>
          <a:xfrm>
            <a:off x="4754880" y="2926080"/>
            <a:ext cx="3931920" cy="1691640"/>
            <a:chOff x="457200" y="2926080"/>
            <a:chExt cx="3931920" cy="1691640"/>
          </a:xfrm>
        </p:grpSpPr>
        <p:sp>
          <p:nvSpPr>
            <p:cNvPr id="14" name="Shape 12"/>
            <p:cNvSpPr/>
            <p:nvPr/>
          </p:nvSpPr>
          <p:spPr>
            <a:xfrm>
              <a:off x="457200" y="2926080"/>
              <a:ext cx="3931920" cy="169164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Shape 13"/>
            <p:cNvSpPr/>
            <p:nvPr/>
          </p:nvSpPr>
          <p:spPr>
            <a:xfrm>
              <a:off x="640080" y="3200400"/>
              <a:ext cx="731520" cy="731520"/>
            </a:xfrm>
            <a:prstGeom prst="ellipse">
              <a:avLst/>
            </a:prstGeom>
            <a:solidFill>
              <a:srgbClr val="A7BEAE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640080" y="320040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</a:t>
              </a:r>
              <a:endParaRPr lang="en-US" sz="24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554480" y="3108960"/>
              <a:ext cx="2560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Check（評価）</a:t>
              </a:r>
              <a:endParaRPr lang="en-US" sz="14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554480" y="3520440"/>
              <a:ext cx="256032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7180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効果の測定</a:t>
              </a:r>
              <a:endParaRPr lang="en-US" sz="1000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7180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KPI達成度確認</a:t>
              </a:r>
              <a:endParaRPr lang="en-US" sz="1000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7180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課題の洗い出し</a:t>
              </a:r>
              <a:endParaRPr lang="en-US" sz="1000" dirty="0"/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CE715B12-BAEE-4A0B-B23C-F44080C0B882}"/>
              </a:ext>
            </a:extLst>
          </p:cNvPr>
          <p:cNvGrpSpPr/>
          <p:nvPr/>
        </p:nvGrpSpPr>
        <p:grpSpPr>
          <a:xfrm>
            <a:off x="457200" y="2926080"/>
            <a:ext cx="3931920" cy="1691640"/>
            <a:chOff x="4754880" y="2926080"/>
            <a:chExt cx="3931920" cy="1691640"/>
          </a:xfrm>
        </p:grpSpPr>
        <p:sp>
          <p:nvSpPr>
            <p:cNvPr id="19" name="Shape 17"/>
            <p:cNvSpPr/>
            <p:nvPr/>
          </p:nvSpPr>
          <p:spPr>
            <a:xfrm>
              <a:off x="4754880" y="2926080"/>
              <a:ext cx="3931920" cy="169164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Shape 18"/>
            <p:cNvSpPr/>
            <p:nvPr/>
          </p:nvSpPr>
          <p:spPr>
            <a:xfrm>
              <a:off x="4937760" y="3200400"/>
              <a:ext cx="731520" cy="731520"/>
            </a:xfrm>
            <a:prstGeom prst="ellipse">
              <a:avLst/>
            </a:prstGeom>
            <a:solidFill>
              <a:srgbClr val="7A3530"/>
            </a:solidFill>
            <a:ln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Text 19"/>
            <p:cNvSpPr/>
            <p:nvPr/>
          </p:nvSpPr>
          <p:spPr>
            <a:xfrm>
              <a:off x="4937760" y="320040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</a:t>
              </a:r>
              <a:endParaRPr lang="en-US" sz="24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5852160" y="3108960"/>
              <a:ext cx="2560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Act（改善）</a:t>
              </a:r>
              <a:endParaRPr lang="en-US" sz="14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5852160" y="3520440"/>
              <a:ext cx="256032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7180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対策の修正</a:t>
              </a:r>
              <a:endParaRPr lang="en-US" sz="1000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7180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標準化</a:t>
              </a:r>
              <a:endParaRPr lang="en-US" sz="1000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7180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次サイクルへ反映</a:t>
              </a:r>
              <a:endParaRPr lang="en-US" sz="1000" dirty="0"/>
            </a:p>
          </p:txBody>
        </p:sp>
      </p:grp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648" y="256032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172</Words>
  <Application>Microsoft Office PowerPoint</Application>
  <PresentationFormat>画面に合わせる (16:9)</PresentationFormat>
  <Paragraphs>77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問題分析・改善報告テンプレート</dc:title>
  <dc:subject>PptxGenJS Presentation</dc:subject>
  <dc:creator>野邊隆弘</dc:creator>
  <cp:lastModifiedBy>隆弘 野邊</cp:lastModifiedBy>
  <cp:revision>3</cp:revision>
  <dcterms:created xsi:type="dcterms:W3CDTF">2026-04-12T02:28:40Z</dcterms:created>
  <dcterms:modified xsi:type="dcterms:W3CDTF">2026-04-12T10:19:42Z</dcterms:modified>
</cp:coreProperties>
</file>