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30" d="100"/>
          <a:sy n="130" d="100"/>
        </p:scale>
        <p:origin x="82"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901008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3B1C"/>
        </a:solidFill>
        <a:effectLst/>
      </p:bgPr>
    </p:bg>
    <p:spTree>
      <p:nvGrpSpPr>
        <p:cNvPr id="1" name=""/>
        <p:cNvGrpSpPr/>
        <p:nvPr/>
      </p:nvGrpSpPr>
      <p:grpSpPr>
        <a:xfrm>
          <a:off x="0" y="0"/>
          <a:ext cx="0" cy="0"/>
          <a:chOff x="0" y="0"/>
          <a:chExt cx="0" cy="0"/>
        </a:xfrm>
      </p:grpSpPr>
      <p:sp>
        <p:nvSpPr>
          <p:cNvPr id="2" name="Shape 0"/>
          <p:cNvSpPr/>
          <p:nvPr/>
        </p:nvSpPr>
        <p:spPr>
          <a:xfrm>
            <a:off x="0" y="4389120"/>
            <a:ext cx="9144000" cy="754380"/>
          </a:xfrm>
          <a:prstGeom prst="rect">
            <a:avLst/>
          </a:prstGeom>
          <a:solidFill>
            <a:srgbClr val="97BC62">
              <a:alpha val="70000"/>
            </a:srgbClr>
          </a:solidFill>
          <a:ln/>
        </p:spPr>
      </p:sp>
      <p:sp>
        <p:nvSpPr>
          <p:cNvPr id="3" name="Text 1"/>
          <p:cNvSpPr/>
          <p:nvPr/>
        </p:nvSpPr>
        <p:spPr>
          <a:xfrm>
            <a:off x="731520" y="1097280"/>
            <a:ext cx="7315200" cy="914400"/>
          </a:xfrm>
          <a:prstGeom prst="rect">
            <a:avLst/>
          </a:prstGeom>
          <a:noFill/>
          <a:ln/>
        </p:spPr>
        <p:txBody>
          <a:bodyPr wrap="square" lIns="0" tIns="0" rIns="0" bIns="0"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社内制度のご案内</a:t>
            </a:r>
            <a:endParaRPr lang="en-US" sz="4200" dirty="0"/>
          </a:p>
        </p:txBody>
      </p:sp>
      <p:sp>
        <p:nvSpPr>
          <p:cNvPr id="4" name="Text 2"/>
          <p:cNvSpPr/>
          <p:nvPr/>
        </p:nvSpPr>
        <p:spPr>
          <a:xfrm>
            <a:off x="731520" y="2011680"/>
            <a:ext cx="7315200" cy="457200"/>
          </a:xfrm>
          <a:prstGeom prst="rect">
            <a:avLst/>
          </a:prstGeom>
          <a:noFill/>
          <a:ln/>
        </p:spPr>
        <p:txBody>
          <a:bodyPr wrap="square" lIns="0" tIns="0" rIns="0" bIns="0" rtlCol="0" anchor="ctr"/>
          <a:lstStyle/>
          <a:p>
            <a:pPr marL="0" indent="0">
              <a:buNone/>
            </a:pPr>
            <a:r>
              <a:rPr lang="en-US" sz="1500" dirty="0">
                <a:solidFill>
                  <a:srgbClr val="A8C99B"/>
                </a:solidFill>
                <a:latin typeface="Calibri" pitchFamily="34" charset="0"/>
                <a:ea typeface="Calibri" pitchFamily="34" charset="-122"/>
                <a:cs typeface="Calibri" pitchFamily="34" charset="-120"/>
              </a:rPr>
              <a:t>Company Policy &amp; Benefits Guide</a:t>
            </a:r>
            <a:endParaRPr lang="en-US" sz="1500" dirty="0"/>
          </a:p>
        </p:txBody>
      </p:sp>
      <p:sp>
        <p:nvSpPr>
          <p:cNvPr id="5" name="Shape 3"/>
          <p:cNvSpPr/>
          <p:nvPr/>
        </p:nvSpPr>
        <p:spPr>
          <a:xfrm>
            <a:off x="731520" y="2743200"/>
            <a:ext cx="1371600" cy="36576"/>
          </a:xfrm>
          <a:prstGeom prst="rect">
            <a:avLst/>
          </a:prstGeom>
          <a:solidFill>
            <a:srgbClr val="97BC62"/>
          </a:solidFill>
          <a:ln/>
        </p:spPr>
      </p:sp>
      <p:sp>
        <p:nvSpPr>
          <p:cNvPr id="6" name="Text 4"/>
          <p:cNvSpPr/>
          <p:nvPr/>
        </p:nvSpPr>
        <p:spPr>
          <a:xfrm>
            <a:off x="731520" y="3108960"/>
            <a:ext cx="4572000" cy="731520"/>
          </a:xfrm>
          <a:prstGeom prst="rect">
            <a:avLst/>
          </a:prstGeom>
          <a:noFill/>
          <a:ln/>
        </p:spPr>
        <p:txBody>
          <a:bodyPr wrap="square" lIns="0" tIns="0" rIns="0" bIns="0" rtlCol="0" anchor="ctr"/>
          <a:lstStyle/>
          <a:p>
            <a:pPr marL="0" indent="0">
              <a:lnSpc>
                <a:spcPct val="150000"/>
              </a:lnSpc>
              <a:buNone/>
            </a:pPr>
            <a:r>
              <a:rPr lang="en-US" sz="1300" dirty="0">
                <a:solidFill>
                  <a:srgbClr val="A8C99B"/>
                </a:solidFill>
                <a:latin typeface="Calibri" pitchFamily="34" charset="0"/>
                <a:ea typeface="Calibri" pitchFamily="34" charset="-122"/>
                <a:cs typeface="Calibri" pitchFamily="34" charset="-120"/>
              </a:rPr>
              <a:t>人事部</a:t>
            </a:r>
            <a:endParaRPr lang="en-US" sz="1300" dirty="0"/>
          </a:p>
          <a:p>
            <a:pPr marL="0" indent="0">
              <a:lnSpc>
                <a:spcPct val="150000"/>
              </a:lnSpc>
              <a:buNone/>
            </a:pPr>
            <a:r>
              <a:rPr lang="en-US" sz="1300" dirty="0">
                <a:solidFill>
                  <a:srgbClr val="A8C99B"/>
                </a:solidFill>
                <a:latin typeface="Calibri" pitchFamily="34" charset="0"/>
                <a:ea typeface="Calibri" pitchFamily="34" charset="-122"/>
                <a:cs typeface="Calibri" pitchFamily="34" charset="-120"/>
              </a:rPr>
              <a:t>　　年　　月　　日 更新</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CF7"/>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A3B1C"/>
          </a:solidFill>
          <a:ln/>
        </p:spPr>
      </p:sp>
      <p:sp>
        <p:nvSpPr>
          <p:cNvPr id="3" name="Text 1"/>
          <p:cNvSpPr/>
          <p:nvPr/>
        </p:nvSpPr>
        <p:spPr>
          <a:xfrm>
            <a:off x="640080" y="91440"/>
            <a:ext cx="4572000" cy="54864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目次</a:t>
            </a:r>
            <a:endParaRPr lang="en-US" sz="2200" dirty="0"/>
          </a:p>
        </p:txBody>
      </p:sp>
      <p:sp>
        <p:nvSpPr>
          <p:cNvPr id="4" name="Shape 2"/>
          <p:cNvSpPr/>
          <p:nvPr/>
        </p:nvSpPr>
        <p:spPr>
          <a:xfrm>
            <a:off x="640080" y="1188720"/>
            <a:ext cx="7863840" cy="594360"/>
          </a:xfrm>
          <a:prstGeom prst="rect">
            <a:avLst/>
          </a:prstGeom>
          <a:solidFill>
            <a:srgbClr val="FFFFFF"/>
          </a:solidFill>
          <a:ln/>
          <a:effectLst>
            <a:outerShdw blurRad="76200" dist="25400" dir="8100000" algn="bl" rotWithShape="0">
              <a:srgbClr val="000000">
                <a:alpha val="10000"/>
              </a:srgbClr>
            </a:outerShdw>
          </a:effectLst>
        </p:spPr>
      </p:sp>
      <p:pic>
        <p:nvPicPr>
          <p:cNvPr id="5" name="Image 0" descr="preencoded.png"/>
          <p:cNvPicPr>
            <a:picLocks noChangeAspect="1"/>
          </p:cNvPicPr>
          <p:nvPr/>
        </p:nvPicPr>
        <p:blipFill>
          <a:blip r:embed="rId3"/>
          <a:stretch>
            <a:fillRect/>
          </a:stretch>
        </p:blipFill>
        <p:spPr>
          <a:xfrm>
            <a:off x="914400" y="1325880"/>
            <a:ext cx="320040" cy="320040"/>
          </a:xfrm>
          <a:prstGeom prst="rect">
            <a:avLst/>
          </a:prstGeom>
        </p:spPr>
      </p:pic>
      <p:sp>
        <p:nvSpPr>
          <p:cNvPr id="6" name="Text 3"/>
          <p:cNvSpPr/>
          <p:nvPr/>
        </p:nvSpPr>
        <p:spPr>
          <a:xfrm>
            <a:off x="1463040" y="1188720"/>
            <a:ext cx="6400800" cy="594360"/>
          </a:xfrm>
          <a:prstGeom prst="rect">
            <a:avLst/>
          </a:prstGeom>
          <a:noFill/>
          <a:ln/>
        </p:spPr>
        <p:txBody>
          <a:bodyPr wrap="square" lIns="0" tIns="0" rIns="0" bIns="0" rtlCol="0" anchor="ctr"/>
          <a:lstStyle/>
          <a:p>
            <a:pPr marL="0" indent="0">
              <a:buNone/>
            </a:pPr>
            <a:r>
              <a:rPr lang="en-US" sz="1500" dirty="0">
                <a:solidFill>
                  <a:srgbClr val="2D3748"/>
                </a:solidFill>
                <a:latin typeface="Calibri" pitchFamily="34" charset="0"/>
                <a:ea typeface="Calibri" pitchFamily="34" charset="-122"/>
                <a:cs typeface="Calibri" pitchFamily="34" charset="-120"/>
              </a:rPr>
              <a:t>1.  制度概要</a:t>
            </a:r>
            <a:endParaRPr lang="en-US" sz="1500" dirty="0"/>
          </a:p>
        </p:txBody>
      </p:sp>
      <p:sp>
        <p:nvSpPr>
          <p:cNvPr id="7" name="Shape 4"/>
          <p:cNvSpPr/>
          <p:nvPr/>
        </p:nvSpPr>
        <p:spPr>
          <a:xfrm>
            <a:off x="640080" y="2011680"/>
            <a:ext cx="7863840" cy="594360"/>
          </a:xfrm>
          <a:prstGeom prst="rect">
            <a:avLst/>
          </a:prstGeom>
          <a:solidFill>
            <a:srgbClr val="FFFFFF"/>
          </a:solidFill>
          <a:ln/>
          <a:effectLst>
            <a:outerShdw blurRad="76200" dist="25400" dir="8100000" algn="bl" rotWithShape="0">
              <a:srgbClr val="000000">
                <a:alpha val="10000"/>
              </a:srgbClr>
            </a:outerShdw>
          </a:effectLst>
        </p:spPr>
      </p:sp>
      <p:pic>
        <p:nvPicPr>
          <p:cNvPr id="8" name="Image 1" descr="preencoded.png"/>
          <p:cNvPicPr>
            <a:picLocks noChangeAspect="1"/>
          </p:cNvPicPr>
          <p:nvPr/>
        </p:nvPicPr>
        <p:blipFill>
          <a:blip r:embed="rId4"/>
          <a:stretch>
            <a:fillRect/>
          </a:stretch>
        </p:blipFill>
        <p:spPr>
          <a:xfrm>
            <a:off x="914400" y="2148840"/>
            <a:ext cx="320040" cy="320040"/>
          </a:xfrm>
          <a:prstGeom prst="rect">
            <a:avLst/>
          </a:prstGeom>
        </p:spPr>
      </p:pic>
      <p:sp>
        <p:nvSpPr>
          <p:cNvPr id="9" name="Text 5"/>
          <p:cNvSpPr/>
          <p:nvPr/>
        </p:nvSpPr>
        <p:spPr>
          <a:xfrm>
            <a:off x="1463040" y="2011680"/>
            <a:ext cx="6400800" cy="594360"/>
          </a:xfrm>
          <a:prstGeom prst="rect">
            <a:avLst/>
          </a:prstGeom>
          <a:noFill/>
          <a:ln/>
        </p:spPr>
        <p:txBody>
          <a:bodyPr wrap="square" lIns="0" tIns="0" rIns="0" bIns="0" rtlCol="0" anchor="ctr"/>
          <a:lstStyle/>
          <a:p>
            <a:pPr marL="0" indent="0">
              <a:buNone/>
            </a:pPr>
            <a:r>
              <a:rPr lang="en-US" sz="1500" dirty="0">
                <a:solidFill>
                  <a:srgbClr val="2D3748"/>
                </a:solidFill>
                <a:latin typeface="Calibri" pitchFamily="34" charset="0"/>
                <a:ea typeface="Calibri" pitchFamily="34" charset="-122"/>
                <a:cs typeface="Calibri" pitchFamily="34" charset="-120"/>
              </a:rPr>
              <a:t>2.  福利厚生一覧</a:t>
            </a:r>
            <a:endParaRPr lang="en-US" sz="1500" dirty="0"/>
          </a:p>
        </p:txBody>
      </p:sp>
      <p:sp>
        <p:nvSpPr>
          <p:cNvPr id="10" name="Shape 6"/>
          <p:cNvSpPr/>
          <p:nvPr/>
        </p:nvSpPr>
        <p:spPr>
          <a:xfrm>
            <a:off x="640080" y="2834640"/>
            <a:ext cx="7863840" cy="594360"/>
          </a:xfrm>
          <a:prstGeom prst="rect">
            <a:avLst/>
          </a:prstGeom>
          <a:solidFill>
            <a:srgbClr val="FFFFFF"/>
          </a:solidFill>
          <a:ln/>
          <a:effectLst>
            <a:outerShdw blurRad="76200" dist="25400" dir="8100000" algn="bl" rotWithShape="0">
              <a:srgbClr val="000000">
                <a:alpha val="10000"/>
              </a:srgbClr>
            </a:outerShdw>
          </a:effectLst>
        </p:spPr>
      </p:sp>
      <p:pic>
        <p:nvPicPr>
          <p:cNvPr id="11" name="Image 2" descr="preencoded.png"/>
          <p:cNvPicPr>
            <a:picLocks noChangeAspect="1"/>
          </p:cNvPicPr>
          <p:nvPr/>
        </p:nvPicPr>
        <p:blipFill>
          <a:blip r:embed="rId5"/>
          <a:stretch>
            <a:fillRect/>
          </a:stretch>
        </p:blipFill>
        <p:spPr>
          <a:xfrm>
            <a:off x="914400" y="2971800"/>
            <a:ext cx="320040" cy="320040"/>
          </a:xfrm>
          <a:prstGeom prst="rect">
            <a:avLst/>
          </a:prstGeom>
        </p:spPr>
      </p:pic>
      <p:sp>
        <p:nvSpPr>
          <p:cNvPr id="12" name="Text 7"/>
          <p:cNvSpPr/>
          <p:nvPr/>
        </p:nvSpPr>
        <p:spPr>
          <a:xfrm>
            <a:off x="1463040" y="2834640"/>
            <a:ext cx="6400800" cy="594360"/>
          </a:xfrm>
          <a:prstGeom prst="rect">
            <a:avLst/>
          </a:prstGeom>
          <a:noFill/>
          <a:ln/>
        </p:spPr>
        <p:txBody>
          <a:bodyPr wrap="square" lIns="0" tIns="0" rIns="0" bIns="0" rtlCol="0" anchor="ctr"/>
          <a:lstStyle/>
          <a:p>
            <a:pPr marL="0" indent="0">
              <a:buNone/>
            </a:pPr>
            <a:r>
              <a:rPr lang="en-US" sz="1500" dirty="0">
                <a:solidFill>
                  <a:srgbClr val="2D3748"/>
                </a:solidFill>
                <a:latin typeface="Calibri" pitchFamily="34" charset="0"/>
                <a:ea typeface="Calibri" pitchFamily="34" charset="-122"/>
                <a:cs typeface="Calibri" pitchFamily="34" charset="-120"/>
              </a:rPr>
              <a:t>3.  申請フロー</a:t>
            </a:r>
            <a:endParaRPr lang="en-US" sz="1500" dirty="0"/>
          </a:p>
        </p:txBody>
      </p:sp>
      <p:sp>
        <p:nvSpPr>
          <p:cNvPr id="13" name="Shape 8"/>
          <p:cNvSpPr/>
          <p:nvPr/>
        </p:nvSpPr>
        <p:spPr>
          <a:xfrm>
            <a:off x="640080" y="3657600"/>
            <a:ext cx="7863840" cy="594360"/>
          </a:xfrm>
          <a:prstGeom prst="rect">
            <a:avLst/>
          </a:prstGeom>
          <a:solidFill>
            <a:srgbClr val="FFFFFF"/>
          </a:solidFill>
          <a:ln/>
          <a:effectLst>
            <a:outerShdw blurRad="76200" dist="25400" dir="8100000" algn="bl" rotWithShape="0">
              <a:srgbClr val="000000">
                <a:alpha val="10000"/>
              </a:srgbClr>
            </a:outerShdw>
          </a:effectLst>
        </p:spPr>
      </p:sp>
      <p:pic>
        <p:nvPicPr>
          <p:cNvPr id="14" name="Image 3" descr="preencoded.png"/>
          <p:cNvPicPr>
            <a:picLocks noChangeAspect="1"/>
          </p:cNvPicPr>
          <p:nvPr/>
        </p:nvPicPr>
        <p:blipFill>
          <a:blip r:embed="rId6"/>
          <a:stretch>
            <a:fillRect/>
          </a:stretch>
        </p:blipFill>
        <p:spPr>
          <a:xfrm>
            <a:off x="914400" y="3794760"/>
            <a:ext cx="320040" cy="320040"/>
          </a:xfrm>
          <a:prstGeom prst="rect">
            <a:avLst/>
          </a:prstGeom>
        </p:spPr>
      </p:pic>
      <p:sp>
        <p:nvSpPr>
          <p:cNvPr id="15" name="Text 9"/>
          <p:cNvSpPr/>
          <p:nvPr/>
        </p:nvSpPr>
        <p:spPr>
          <a:xfrm>
            <a:off x="1463040" y="3657600"/>
            <a:ext cx="6400800" cy="594360"/>
          </a:xfrm>
          <a:prstGeom prst="rect">
            <a:avLst/>
          </a:prstGeom>
          <a:noFill/>
          <a:ln/>
        </p:spPr>
        <p:txBody>
          <a:bodyPr wrap="square" lIns="0" tIns="0" rIns="0" bIns="0" rtlCol="0" anchor="ctr"/>
          <a:lstStyle/>
          <a:p>
            <a:pPr marL="0" indent="0">
              <a:buNone/>
            </a:pPr>
            <a:r>
              <a:rPr lang="en-US" sz="1500" dirty="0">
                <a:solidFill>
                  <a:srgbClr val="2D3748"/>
                </a:solidFill>
                <a:latin typeface="Calibri" pitchFamily="34" charset="0"/>
                <a:ea typeface="Calibri" pitchFamily="34" charset="-122"/>
                <a:cs typeface="Calibri" pitchFamily="34" charset="-120"/>
              </a:rPr>
              <a:t>4.  よくある質問</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CF7"/>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A3B1C"/>
          </a:solidFill>
          <a:ln/>
        </p:spPr>
      </p:sp>
      <p:sp>
        <p:nvSpPr>
          <p:cNvPr id="3" name="Text 1"/>
          <p:cNvSpPr/>
          <p:nvPr/>
        </p:nvSpPr>
        <p:spPr>
          <a:xfrm>
            <a:off x="640080" y="91440"/>
            <a:ext cx="4572000" cy="54864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制度概要</a:t>
            </a:r>
            <a:endParaRPr lang="en-US" sz="2200" dirty="0"/>
          </a:p>
        </p:txBody>
      </p:sp>
      <p:sp>
        <p:nvSpPr>
          <p:cNvPr id="4" name="Text 2"/>
          <p:cNvSpPr/>
          <p:nvPr/>
        </p:nvSpPr>
        <p:spPr>
          <a:xfrm>
            <a:off x="640080" y="1005840"/>
            <a:ext cx="7863840" cy="640080"/>
          </a:xfrm>
          <a:prstGeom prst="rect">
            <a:avLst/>
          </a:prstGeom>
          <a:noFill/>
          <a:ln/>
        </p:spPr>
        <p:txBody>
          <a:bodyPr wrap="square" lIns="0" tIns="0" rIns="0" bIns="0" rtlCol="0" anchor="ctr"/>
          <a:lstStyle/>
          <a:p>
            <a:pPr marL="0" indent="0">
              <a:lnSpc>
                <a:spcPct val="160000"/>
              </a:lnSpc>
              <a:buNone/>
            </a:pPr>
            <a:r>
              <a:rPr lang="en-US" sz="1200" dirty="0">
                <a:solidFill>
                  <a:srgbClr val="2D3748"/>
                </a:solidFill>
                <a:latin typeface="Calibri" pitchFamily="34" charset="0"/>
                <a:ea typeface="Calibri" pitchFamily="34" charset="-122"/>
                <a:cs typeface="Calibri" pitchFamily="34" charset="-120"/>
              </a:rPr>
              <a:t>当社では社員の皆様が安心して働ける環境づくりに取り組んでいます。</a:t>
            </a:r>
            <a:endParaRPr lang="en-US" sz="1200" dirty="0"/>
          </a:p>
          <a:p>
            <a:pPr marL="0" indent="0">
              <a:lnSpc>
                <a:spcPct val="160000"/>
              </a:lnSpc>
              <a:buNone/>
            </a:pPr>
            <a:r>
              <a:rPr lang="en-US" sz="1200" dirty="0">
                <a:solidFill>
                  <a:srgbClr val="2D3748"/>
                </a:solidFill>
                <a:latin typeface="Calibri" pitchFamily="34" charset="0"/>
                <a:ea typeface="Calibri" pitchFamily="34" charset="-122"/>
                <a:cs typeface="Calibri" pitchFamily="34" charset="-120"/>
              </a:rPr>
              <a:t>以下の制度を整備し、ワークライフバランスの実現を支援します。</a:t>
            </a:r>
            <a:endParaRPr lang="en-US" sz="1200" dirty="0"/>
          </a:p>
        </p:txBody>
      </p:sp>
      <p:sp>
        <p:nvSpPr>
          <p:cNvPr id="5" name="Shape 3"/>
          <p:cNvSpPr/>
          <p:nvPr/>
        </p:nvSpPr>
        <p:spPr>
          <a:xfrm>
            <a:off x="457200" y="1828800"/>
            <a:ext cx="3840480" cy="1325880"/>
          </a:xfrm>
          <a:prstGeom prst="rect">
            <a:avLst/>
          </a:prstGeom>
          <a:solidFill>
            <a:srgbClr val="FFFFFF"/>
          </a:solidFill>
          <a:ln/>
          <a:effectLst>
            <a:outerShdw blurRad="76200" dist="25400" dir="8100000" algn="bl" rotWithShape="0">
              <a:srgbClr val="000000">
                <a:alpha val="10000"/>
              </a:srgbClr>
            </a:outerShdw>
          </a:effectLst>
        </p:spPr>
      </p:sp>
      <p:sp>
        <p:nvSpPr>
          <p:cNvPr id="6" name="Shape 4"/>
          <p:cNvSpPr/>
          <p:nvPr/>
        </p:nvSpPr>
        <p:spPr>
          <a:xfrm>
            <a:off x="457200" y="1828800"/>
            <a:ext cx="54864" cy="1325880"/>
          </a:xfrm>
          <a:prstGeom prst="rect">
            <a:avLst/>
          </a:prstGeom>
          <a:solidFill>
            <a:srgbClr val="2C5F2D"/>
          </a:solidFill>
          <a:ln/>
        </p:spPr>
      </p:sp>
      <p:pic>
        <p:nvPicPr>
          <p:cNvPr id="7" name="Image 0" descr="preencoded.png"/>
          <p:cNvPicPr>
            <a:picLocks noChangeAspect="1"/>
          </p:cNvPicPr>
          <p:nvPr/>
        </p:nvPicPr>
        <p:blipFill>
          <a:blip r:embed="rId3"/>
          <a:stretch>
            <a:fillRect/>
          </a:stretch>
        </p:blipFill>
        <p:spPr>
          <a:xfrm>
            <a:off x="731520" y="2057400"/>
            <a:ext cx="365760" cy="365760"/>
          </a:xfrm>
          <a:prstGeom prst="rect">
            <a:avLst/>
          </a:prstGeom>
        </p:spPr>
      </p:pic>
      <p:sp>
        <p:nvSpPr>
          <p:cNvPr id="8" name="Text 5"/>
          <p:cNvSpPr/>
          <p:nvPr/>
        </p:nvSpPr>
        <p:spPr>
          <a:xfrm>
            <a:off x="1234440" y="1965960"/>
            <a:ext cx="2743200" cy="320040"/>
          </a:xfrm>
          <a:prstGeom prst="rect">
            <a:avLst/>
          </a:prstGeom>
          <a:noFill/>
          <a:ln/>
        </p:spPr>
        <p:txBody>
          <a:bodyPr wrap="square" lIns="0" tIns="0" rIns="0" bIns="0" rtlCol="0" anchor="ctr"/>
          <a:lstStyle/>
          <a:p>
            <a:pPr marL="0" indent="0">
              <a:buNone/>
            </a:pPr>
            <a:r>
              <a:rPr lang="en-US" sz="1400" b="1" dirty="0">
                <a:solidFill>
                  <a:srgbClr val="2D3748"/>
                </a:solidFill>
                <a:latin typeface="Calibri" pitchFamily="34" charset="0"/>
                <a:ea typeface="Calibri" pitchFamily="34" charset="-122"/>
                <a:cs typeface="Calibri" pitchFamily="34" charset="-120"/>
              </a:rPr>
              <a:t>休暇制度</a:t>
            </a:r>
            <a:endParaRPr lang="en-US" sz="1400" dirty="0"/>
          </a:p>
        </p:txBody>
      </p:sp>
      <p:sp>
        <p:nvSpPr>
          <p:cNvPr id="9" name="Text 6"/>
          <p:cNvSpPr/>
          <p:nvPr/>
        </p:nvSpPr>
        <p:spPr>
          <a:xfrm>
            <a:off x="1234440" y="2331720"/>
            <a:ext cx="2743200" cy="731520"/>
          </a:xfrm>
          <a:prstGeom prst="rect">
            <a:avLst/>
          </a:prstGeom>
          <a:noFill/>
          <a:ln/>
        </p:spPr>
        <p:txBody>
          <a:bodyPr wrap="square" lIns="0" tIns="0" rIns="0" bIns="0" rtlCol="0" anchor="ctr"/>
          <a:lstStyle/>
          <a:p>
            <a:pPr marL="0" indent="0">
              <a:lnSpc>
                <a:spcPct val="150000"/>
              </a:lnSpc>
              <a:buNone/>
            </a:pPr>
            <a:r>
              <a:rPr lang="en-US" sz="1000" dirty="0">
                <a:solidFill>
                  <a:srgbClr val="718096"/>
                </a:solidFill>
                <a:latin typeface="Calibri" pitchFamily="34" charset="0"/>
                <a:ea typeface="Calibri" pitchFamily="34" charset="-122"/>
                <a:cs typeface="Calibri" pitchFamily="34" charset="-120"/>
              </a:rPr>
              <a:t>有給休暇</a:t>
            </a:r>
            <a:endParaRPr lang="en-US" sz="1000" dirty="0"/>
          </a:p>
          <a:p>
            <a:pPr marL="0" indent="0">
              <a:lnSpc>
                <a:spcPct val="150000"/>
              </a:lnSpc>
              <a:buNone/>
            </a:pPr>
            <a:r>
              <a:rPr lang="en-US" sz="1000" dirty="0">
                <a:solidFill>
                  <a:srgbClr val="718096"/>
                </a:solidFill>
                <a:latin typeface="Calibri" pitchFamily="34" charset="0"/>
                <a:ea typeface="Calibri" pitchFamily="34" charset="-122"/>
                <a:cs typeface="Calibri" pitchFamily="34" charset="-120"/>
              </a:rPr>
              <a:t>リフレッシュ休暇</a:t>
            </a:r>
            <a:endParaRPr lang="en-US" sz="1000" dirty="0"/>
          </a:p>
          <a:p>
            <a:pPr marL="0" indent="0">
              <a:lnSpc>
                <a:spcPct val="150000"/>
              </a:lnSpc>
              <a:buNone/>
            </a:pPr>
            <a:r>
              <a:rPr lang="en-US" sz="1000" dirty="0">
                <a:solidFill>
                  <a:srgbClr val="718096"/>
                </a:solidFill>
                <a:latin typeface="Calibri" pitchFamily="34" charset="0"/>
                <a:ea typeface="Calibri" pitchFamily="34" charset="-122"/>
                <a:cs typeface="Calibri" pitchFamily="34" charset="-120"/>
              </a:rPr>
              <a:t>育児・介護休暇</a:t>
            </a:r>
            <a:endParaRPr lang="en-US" sz="1000" dirty="0"/>
          </a:p>
        </p:txBody>
      </p:sp>
      <p:sp>
        <p:nvSpPr>
          <p:cNvPr id="10" name="Shape 7"/>
          <p:cNvSpPr/>
          <p:nvPr/>
        </p:nvSpPr>
        <p:spPr>
          <a:xfrm>
            <a:off x="4663440" y="1828800"/>
            <a:ext cx="3840480" cy="1325880"/>
          </a:xfrm>
          <a:prstGeom prst="rect">
            <a:avLst/>
          </a:prstGeom>
          <a:solidFill>
            <a:srgbClr val="FFFFFF"/>
          </a:solidFill>
          <a:ln/>
          <a:effectLst>
            <a:outerShdw blurRad="76200" dist="25400" dir="8100000" algn="bl" rotWithShape="0">
              <a:srgbClr val="000000">
                <a:alpha val="10000"/>
              </a:srgbClr>
            </a:outerShdw>
          </a:effectLst>
        </p:spPr>
      </p:sp>
      <p:sp>
        <p:nvSpPr>
          <p:cNvPr id="11" name="Shape 8"/>
          <p:cNvSpPr/>
          <p:nvPr/>
        </p:nvSpPr>
        <p:spPr>
          <a:xfrm>
            <a:off x="4663440" y="1828800"/>
            <a:ext cx="54864" cy="1325880"/>
          </a:xfrm>
          <a:prstGeom prst="rect">
            <a:avLst/>
          </a:prstGeom>
          <a:solidFill>
            <a:srgbClr val="5A8A5C"/>
          </a:solidFill>
          <a:ln/>
        </p:spPr>
      </p:sp>
      <p:pic>
        <p:nvPicPr>
          <p:cNvPr id="12" name="Image 1" descr="preencoded.png"/>
          <p:cNvPicPr>
            <a:picLocks noChangeAspect="1"/>
          </p:cNvPicPr>
          <p:nvPr/>
        </p:nvPicPr>
        <p:blipFill>
          <a:blip r:embed="rId4"/>
          <a:stretch>
            <a:fillRect/>
          </a:stretch>
        </p:blipFill>
        <p:spPr>
          <a:xfrm>
            <a:off x="4937760" y="2057400"/>
            <a:ext cx="365760" cy="365760"/>
          </a:xfrm>
          <a:prstGeom prst="rect">
            <a:avLst/>
          </a:prstGeom>
        </p:spPr>
      </p:pic>
      <p:sp>
        <p:nvSpPr>
          <p:cNvPr id="13" name="Text 9"/>
          <p:cNvSpPr/>
          <p:nvPr/>
        </p:nvSpPr>
        <p:spPr>
          <a:xfrm>
            <a:off x="5440680" y="1965960"/>
            <a:ext cx="2743200" cy="320040"/>
          </a:xfrm>
          <a:prstGeom prst="rect">
            <a:avLst/>
          </a:prstGeom>
          <a:noFill/>
          <a:ln/>
        </p:spPr>
        <p:txBody>
          <a:bodyPr wrap="square" lIns="0" tIns="0" rIns="0" bIns="0" rtlCol="0" anchor="ctr"/>
          <a:lstStyle/>
          <a:p>
            <a:pPr marL="0" indent="0">
              <a:buNone/>
            </a:pPr>
            <a:r>
              <a:rPr lang="en-US" sz="1400" b="1" dirty="0">
                <a:solidFill>
                  <a:srgbClr val="2D3748"/>
                </a:solidFill>
                <a:latin typeface="Calibri" pitchFamily="34" charset="0"/>
                <a:ea typeface="Calibri" pitchFamily="34" charset="-122"/>
                <a:cs typeface="Calibri" pitchFamily="34" charset="-120"/>
              </a:rPr>
              <a:t>手当・補助</a:t>
            </a:r>
            <a:endParaRPr lang="en-US" sz="1400" dirty="0"/>
          </a:p>
        </p:txBody>
      </p:sp>
      <p:sp>
        <p:nvSpPr>
          <p:cNvPr id="14" name="Text 10"/>
          <p:cNvSpPr/>
          <p:nvPr/>
        </p:nvSpPr>
        <p:spPr>
          <a:xfrm>
            <a:off x="5440680" y="2331720"/>
            <a:ext cx="2743200" cy="731520"/>
          </a:xfrm>
          <a:prstGeom prst="rect">
            <a:avLst/>
          </a:prstGeom>
          <a:noFill/>
          <a:ln/>
        </p:spPr>
        <p:txBody>
          <a:bodyPr wrap="square" lIns="0" tIns="0" rIns="0" bIns="0" rtlCol="0" anchor="ctr"/>
          <a:lstStyle/>
          <a:p>
            <a:pPr marL="0" indent="0">
              <a:lnSpc>
                <a:spcPct val="150000"/>
              </a:lnSpc>
              <a:buNone/>
            </a:pPr>
            <a:r>
              <a:rPr lang="en-US" sz="1000" dirty="0">
                <a:solidFill>
                  <a:srgbClr val="718096"/>
                </a:solidFill>
                <a:latin typeface="Calibri" pitchFamily="34" charset="0"/>
                <a:ea typeface="Calibri" pitchFamily="34" charset="-122"/>
                <a:cs typeface="Calibri" pitchFamily="34" charset="-120"/>
              </a:rPr>
              <a:t>住宅手当</a:t>
            </a:r>
            <a:endParaRPr lang="en-US" sz="1000" dirty="0"/>
          </a:p>
          <a:p>
            <a:pPr marL="0" indent="0">
              <a:lnSpc>
                <a:spcPct val="150000"/>
              </a:lnSpc>
              <a:buNone/>
            </a:pPr>
            <a:r>
              <a:rPr lang="en-US" sz="1000" dirty="0">
                <a:solidFill>
                  <a:srgbClr val="718096"/>
                </a:solidFill>
                <a:latin typeface="Calibri" pitchFamily="34" charset="0"/>
                <a:ea typeface="Calibri" pitchFamily="34" charset="-122"/>
                <a:cs typeface="Calibri" pitchFamily="34" charset="-120"/>
              </a:rPr>
              <a:t>通勤手当</a:t>
            </a:r>
            <a:endParaRPr lang="en-US" sz="1000" dirty="0"/>
          </a:p>
          <a:p>
            <a:pPr marL="0" indent="0">
              <a:lnSpc>
                <a:spcPct val="150000"/>
              </a:lnSpc>
              <a:buNone/>
            </a:pPr>
            <a:r>
              <a:rPr lang="en-US" sz="1000" dirty="0">
                <a:solidFill>
                  <a:srgbClr val="718096"/>
                </a:solidFill>
                <a:latin typeface="Calibri" pitchFamily="34" charset="0"/>
                <a:ea typeface="Calibri" pitchFamily="34" charset="-122"/>
                <a:cs typeface="Calibri" pitchFamily="34" charset="-120"/>
              </a:rPr>
              <a:t>資格取得補助</a:t>
            </a:r>
            <a:endParaRPr lang="en-US" sz="1000" dirty="0"/>
          </a:p>
        </p:txBody>
      </p:sp>
      <p:sp>
        <p:nvSpPr>
          <p:cNvPr id="15" name="Shape 11"/>
          <p:cNvSpPr/>
          <p:nvPr/>
        </p:nvSpPr>
        <p:spPr>
          <a:xfrm>
            <a:off x="457200" y="3383280"/>
            <a:ext cx="3840480" cy="1325880"/>
          </a:xfrm>
          <a:prstGeom prst="rect">
            <a:avLst/>
          </a:prstGeom>
          <a:solidFill>
            <a:srgbClr val="FFFFFF"/>
          </a:solidFill>
          <a:ln/>
          <a:effectLst>
            <a:outerShdw blurRad="76200" dist="25400" dir="8100000" algn="bl" rotWithShape="0">
              <a:srgbClr val="000000">
                <a:alpha val="10000"/>
              </a:srgbClr>
            </a:outerShdw>
          </a:effectLst>
        </p:spPr>
      </p:sp>
      <p:sp>
        <p:nvSpPr>
          <p:cNvPr id="16" name="Shape 12"/>
          <p:cNvSpPr/>
          <p:nvPr/>
        </p:nvSpPr>
        <p:spPr>
          <a:xfrm>
            <a:off x="457200" y="3383280"/>
            <a:ext cx="54864" cy="1325880"/>
          </a:xfrm>
          <a:prstGeom prst="rect">
            <a:avLst/>
          </a:prstGeom>
          <a:solidFill>
            <a:srgbClr val="97BC62"/>
          </a:solidFill>
          <a:ln/>
        </p:spPr>
      </p:sp>
      <p:pic>
        <p:nvPicPr>
          <p:cNvPr id="17" name="Image 2" descr="preencoded.png"/>
          <p:cNvPicPr>
            <a:picLocks noChangeAspect="1"/>
          </p:cNvPicPr>
          <p:nvPr/>
        </p:nvPicPr>
        <p:blipFill>
          <a:blip r:embed="rId5"/>
          <a:stretch>
            <a:fillRect/>
          </a:stretch>
        </p:blipFill>
        <p:spPr>
          <a:xfrm>
            <a:off x="731520" y="3611880"/>
            <a:ext cx="365760" cy="365760"/>
          </a:xfrm>
          <a:prstGeom prst="rect">
            <a:avLst/>
          </a:prstGeom>
        </p:spPr>
      </p:pic>
      <p:sp>
        <p:nvSpPr>
          <p:cNvPr id="18" name="Text 13"/>
          <p:cNvSpPr/>
          <p:nvPr/>
        </p:nvSpPr>
        <p:spPr>
          <a:xfrm>
            <a:off x="1234440" y="3520440"/>
            <a:ext cx="2743200" cy="320040"/>
          </a:xfrm>
          <a:prstGeom prst="rect">
            <a:avLst/>
          </a:prstGeom>
          <a:noFill/>
          <a:ln/>
        </p:spPr>
        <p:txBody>
          <a:bodyPr wrap="square" lIns="0" tIns="0" rIns="0" bIns="0" rtlCol="0" anchor="ctr"/>
          <a:lstStyle/>
          <a:p>
            <a:pPr marL="0" indent="0">
              <a:buNone/>
            </a:pPr>
            <a:r>
              <a:rPr lang="en-US" sz="1400" b="1" dirty="0">
                <a:solidFill>
                  <a:srgbClr val="2D3748"/>
                </a:solidFill>
                <a:latin typeface="Calibri" pitchFamily="34" charset="0"/>
                <a:ea typeface="Calibri" pitchFamily="34" charset="-122"/>
                <a:cs typeface="Calibri" pitchFamily="34" charset="-120"/>
              </a:rPr>
              <a:t>研修・教育</a:t>
            </a:r>
            <a:endParaRPr lang="en-US" sz="1400" dirty="0"/>
          </a:p>
        </p:txBody>
      </p:sp>
      <p:sp>
        <p:nvSpPr>
          <p:cNvPr id="19" name="Text 14"/>
          <p:cNvSpPr/>
          <p:nvPr/>
        </p:nvSpPr>
        <p:spPr>
          <a:xfrm>
            <a:off x="1234440" y="3886200"/>
            <a:ext cx="2743200" cy="731520"/>
          </a:xfrm>
          <a:prstGeom prst="rect">
            <a:avLst/>
          </a:prstGeom>
          <a:noFill/>
          <a:ln/>
        </p:spPr>
        <p:txBody>
          <a:bodyPr wrap="square" lIns="0" tIns="0" rIns="0" bIns="0" rtlCol="0" anchor="ctr"/>
          <a:lstStyle/>
          <a:p>
            <a:pPr marL="0" indent="0">
              <a:lnSpc>
                <a:spcPct val="150000"/>
              </a:lnSpc>
              <a:buNone/>
            </a:pPr>
            <a:r>
              <a:rPr lang="en-US" sz="1000" dirty="0">
                <a:solidFill>
                  <a:srgbClr val="718096"/>
                </a:solidFill>
                <a:latin typeface="Calibri" pitchFamily="34" charset="0"/>
                <a:ea typeface="Calibri" pitchFamily="34" charset="-122"/>
                <a:cs typeface="Calibri" pitchFamily="34" charset="-120"/>
              </a:rPr>
              <a:t>新入社員研修</a:t>
            </a:r>
            <a:endParaRPr lang="en-US" sz="1000" dirty="0"/>
          </a:p>
          <a:p>
            <a:pPr marL="0" indent="0">
              <a:lnSpc>
                <a:spcPct val="150000"/>
              </a:lnSpc>
              <a:buNone/>
            </a:pPr>
            <a:r>
              <a:rPr lang="en-US" sz="1000" dirty="0">
                <a:solidFill>
                  <a:srgbClr val="718096"/>
                </a:solidFill>
                <a:latin typeface="Calibri" pitchFamily="34" charset="0"/>
                <a:ea typeface="Calibri" pitchFamily="34" charset="-122"/>
                <a:cs typeface="Calibri" pitchFamily="34" charset="-120"/>
              </a:rPr>
              <a:t>スキルアップ研修</a:t>
            </a:r>
            <a:endParaRPr lang="en-US" sz="1000" dirty="0"/>
          </a:p>
          <a:p>
            <a:pPr marL="0" indent="0">
              <a:lnSpc>
                <a:spcPct val="150000"/>
              </a:lnSpc>
              <a:buNone/>
            </a:pPr>
            <a:r>
              <a:rPr lang="en-US" sz="1000" dirty="0">
                <a:solidFill>
                  <a:srgbClr val="718096"/>
                </a:solidFill>
                <a:latin typeface="Calibri" pitchFamily="34" charset="0"/>
                <a:ea typeface="Calibri" pitchFamily="34" charset="-122"/>
                <a:cs typeface="Calibri" pitchFamily="34" charset="-120"/>
              </a:rPr>
              <a:t>外部セミナー参加</a:t>
            </a:r>
            <a:endParaRPr lang="en-US" sz="1000" dirty="0"/>
          </a:p>
        </p:txBody>
      </p:sp>
      <p:sp>
        <p:nvSpPr>
          <p:cNvPr id="20" name="Shape 15"/>
          <p:cNvSpPr/>
          <p:nvPr/>
        </p:nvSpPr>
        <p:spPr>
          <a:xfrm>
            <a:off x="4663440" y="3383280"/>
            <a:ext cx="3840480" cy="1325880"/>
          </a:xfrm>
          <a:prstGeom prst="rect">
            <a:avLst/>
          </a:prstGeom>
          <a:solidFill>
            <a:srgbClr val="FFFFFF"/>
          </a:solidFill>
          <a:ln/>
          <a:effectLst>
            <a:outerShdw blurRad="76200" dist="25400" dir="8100000" algn="bl" rotWithShape="0">
              <a:srgbClr val="000000">
                <a:alpha val="10000"/>
              </a:srgbClr>
            </a:outerShdw>
          </a:effectLst>
        </p:spPr>
      </p:sp>
      <p:sp>
        <p:nvSpPr>
          <p:cNvPr id="21" name="Shape 16"/>
          <p:cNvSpPr/>
          <p:nvPr/>
        </p:nvSpPr>
        <p:spPr>
          <a:xfrm>
            <a:off x="4663440" y="3383280"/>
            <a:ext cx="54864" cy="1325880"/>
          </a:xfrm>
          <a:prstGeom prst="rect">
            <a:avLst/>
          </a:prstGeom>
          <a:solidFill>
            <a:srgbClr val="5A8A5C"/>
          </a:solidFill>
          <a:ln/>
        </p:spPr>
      </p:sp>
      <p:pic>
        <p:nvPicPr>
          <p:cNvPr id="22" name="Image 3" descr="preencoded.png"/>
          <p:cNvPicPr>
            <a:picLocks noChangeAspect="1"/>
          </p:cNvPicPr>
          <p:nvPr/>
        </p:nvPicPr>
        <p:blipFill>
          <a:blip r:embed="rId6"/>
          <a:stretch>
            <a:fillRect/>
          </a:stretch>
        </p:blipFill>
        <p:spPr>
          <a:xfrm>
            <a:off x="4937760" y="3611880"/>
            <a:ext cx="365760" cy="365760"/>
          </a:xfrm>
          <a:prstGeom prst="rect">
            <a:avLst/>
          </a:prstGeom>
        </p:spPr>
      </p:pic>
      <p:sp>
        <p:nvSpPr>
          <p:cNvPr id="23" name="Text 17"/>
          <p:cNvSpPr/>
          <p:nvPr/>
        </p:nvSpPr>
        <p:spPr>
          <a:xfrm>
            <a:off x="5440680" y="3520440"/>
            <a:ext cx="2743200" cy="320040"/>
          </a:xfrm>
          <a:prstGeom prst="rect">
            <a:avLst/>
          </a:prstGeom>
          <a:noFill/>
          <a:ln/>
        </p:spPr>
        <p:txBody>
          <a:bodyPr wrap="square" lIns="0" tIns="0" rIns="0" bIns="0" rtlCol="0" anchor="ctr"/>
          <a:lstStyle/>
          <a:p>
            <a:pPr marL="0" indent="0">
              <a:buNone/>
            </a:pPr>
            <a:r>
              <a:rPr lang="en-US" sz="1400" b="1" dirty="0">
                <a:solidFill>
                  <a:srgbClr val="2D3748"/>
                </a:solidFill>
                <a:latin typeface="Calibri" pitchFamily="34" charset="0"/>
                <a:ea typeface="Calibri" pitchFamily="34" charset="-122"/>
                <a:cs typeface="Calibri" pitchFamily="34" charset="-120"/>
              </a:rPr>
              <a:t>働き方</a:t>
            </a:r>
            <a:endParaRPr lang="en-US" sz="1400" dirty="0"/>
          </a:p>
        </p:txBody>
      </p:sp>
      <p:sp>
        <p:nvSpPr>
          <p:cNvPr id="24" name="Text 18"/>
          <p:cNvSpPr/>
          <p:nvPr/>
        </p:nvSpPr>
        <p:spPr>
          <a:xfrm>
            <a:off x="5440680" y="3886200"/>
            <a:ext cx="2743200" cy="731520"/>
          </a:xfrm>
          <a:prstGeom prst="rect">
            <a:avLst/>
          </a:prstGeom>
          <a:noFill/>
          <a:ln/>
        </p:spPr>
        <p:txBody>
          <a:bodyPr wrap="square" lIns="0" tIns="0" rIns="0" bIns="0" rtlCol="0" anchor="ctr"/>
          <a:lstStyle/>
          <a:p>
            <a:pPr marL="0" indent="0">
              <a:lnSpc>
                <a:spcPct val="150000"/>
              </a:lnSpc>
              <a:buNone/>
            </a:pPr>
            <a:r>
              <a:rPr lang="en-US" sz="1000" dirty="0">
                <a:solidFill>
                  <a:srgbClr val="718096"/>
                </a:solidFill>
                <a:latin typeface="Calibri" pitchFamily="34" charset="0"/>
                <a:ea typeface="Calibri" pitchFamily="34" charset="-122"/>
                <a:cs typeface="Calibri" pitchFamily="34" charset="-120"/>
              </a:rPr>
              <a:t>フレックスタイム</a:t>
            </a:r>
            <a:endParaRPr lang="en-US" sz="1000" dirty="0"/>
          </a:p>
          <a:p>
            <a:pPr marL="0" indent="0">
              <a:lnSpc>
                <a:spcPct val="150000"/>
              </a:lnSpc>
              <a:buNone/>
            </a:pPr>
            <a:r>
              <a:rPr lang="en-US" sz="1000" dirty="0">
                <a:solidFill>
                  <a:srgbClr val="718096"/>
                </a:solidFill>
                <a:latin typeface="Calibri" pitchFamily="34" charset="0"/>
                <a:ea typeface="Calibri" pitchFamily="34" charset="-122"/>
                <a:cs typeface="Calibri" pitchFamily="34" charset="-120"/>
              </a:rPr>
              <a:t>リモートワーク</a:t>
            </a:r>
            <a:endParaRPr lang="en-US" sz="1000" dirty="0"/>
          </a:p>
          <a:p>
            <a:pPr marL="0" indent="0">
              <a:lnSpc>
                <a:spcPct val="150000"/>
              </a:lnSpc>
              <a:buNone/>
            </a:pPr>
            <a:r>
              <a:rPr lang="en-US" sz="1000" dirty="0">
                <a:solidFill>
                  <a:srgbClr val="718096"/>
                </a:solidFill>
                <a:latin typeface="Calibri" pitchFamily="34" charset="0"/>
                <a:ea typeface="Calibri" pitchFamily="34" charset="-122"/>
                <a:cs typeface="Calibri" pitchFamily="34" charset="-120"/>
              </a:rPr>
              <a:t>時短勤務</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CF7"/>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A3B1C"/>
          </a:solidFill>
          <a:ln/>
        </p:spPr>
      </p:sp>
      <p:sp>
        <p:nvSpPr>
          <p:cNvPr id="3" name="Text 1"/>
          <p:cNvSpPr/>
          <p:nvPr/>
        </p:nvSpPr>
        <p:spPr>
          <a:xfrm>
            <a:off x="640080" y="91440"/>
            <a:ext cx="4572000" cy="54864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福利厚生一覧</a:t>
            </a:r>
            <a:endParaRPr lang="en-US" sz="2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7589520" cy="2560320"/>
        </p:xfrm>
        <a:graphic>
          <a:graphicData uri="http://schemas.openxmlformats.org/drawingml/2006/table">
            <a:tbl>
              <a:tblPr/>
              <a:tblGrid>
                <a:gridCol w="164592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347472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tblGrid>
              <a:tr h="365760">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制度名</a:t>
                      </a:r>
                      <a:endParaRPr lang="en-US" sz="11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2C5F2D"/>
                    </a:solidFill>
                  </a:tcPr>
                </a:tc>
                <a:tc>
                  <a:txBody>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対象</a:t>
                      </a:r>
                      <a:endParaRPr lang="en-US" sz="11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2C5F2D"/>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内容</a:t>
                      </a:r>
                      <a:endParaRPr lang="en-US" sz="11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2C5F2D"/>
                    </a:solidFill>
                  </a:tcPr>
                </a:tc>
                <a:tc>
                  <a:txBody>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申請方法</a:t>
                      </a:r>
                      <a:endParaRPr lang="en-US" sz="11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2C5F2D"/>
                    </a:solidFill>
                  </a:tcPr>
                </a:tc>
                <a:extLst>
                  <a:ext uri="{0D108BD9-81ED-4DB2-BD59-A6C34878D82A}">
                    <a16:rowId xmlns:a16="http://schemas.microsoft.com/office/drawing/2014/main" val="10000"/>
                  </a:ext>
                </a:extLst>
              </a:tr>
              <a:tr h="365760">
                <a:tc>
                  <a:txBody>
                    <a:bodyPr/>
                    <a:lstStyle/>
                    <a:p>
                      <a:pPr marL="0" indent="0">
                        <a:buNone/>
                      </a:pPr>
                      <a:r>
                        <a:rPr lang="en-US" sz="1000" dirty="0">
                          <a:solidFill>
                            <a:srgbClr val="2D3748"/>
                          </a:solidFill>
                          <a:latin typeface="Calibri" pitchFamily="34" charset="0"/>
                          <a:ea typeface="Calibri" pitchFamily="34" charset="-122"/>
                          <a:cs typeface="Calibri" pitchFamily="34" charset="-120"/>
                        </a:rPr>
                        <a:t>有給休暇</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tcPr>
                </a:tc>
                <a:tc>
                  <a:txBody>
                    <a:bodyPr/>
                    <a:lstStyle/>
                    <a:p>
                      <a:pPr marL="0" indent="0" algn="ctr">
                        <a:buNone/>
                      </a:pPr>
                      <a:r>
                        <a:rPr lang="en-US" sz="1000" dirty="0">
                          <a:solidFill>
                            <a:srgbClr val="2D3748"/>
                          </a:solidFill>
                          <a:latin typeface="Calibri" pitchFamily="34" charset="0"/>
                          <a:ea typeface="Calibri" pitchFamily="34" charset="-122"/>
                          <a:cs typeface="Calibri" pitchFamily="34" charset="-120"/>
                        </a:rPr>
                        <a:t>全社員</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tcPr>
                </a:tc>
                <a:tc>
                  <a:txBody>
                    <a:bodyPr/>
                    <a:lstStyle/>
                    <a:p>
                      <a:pPr marL="0" indent="0">
                        <a:buNone/>
                      </a:pPr>
                      <a:r>
                        <a:rPr lang="en-US" sz="1000" dirty="0">
                          <a:solidFill>
                            <a:srgbClr val="2D3748"/>
                          </a:solidFill>
                          <a:latin typeface="Calibri" pitchFamily="34" charset="0"/>
                          <a:ea typeface="Calibri" pitchFamily="34" charset="-122"/>
                          <a:cs typeface="Calibri" pitchFamily="34" charset="-120"/>
                        </a:rPr>
                        <a:t>年間20日（入社年度は按分）</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tcPr>
                </a:tc>
                <a:tc>
                  <a:txBody>
                    <a:bodyPr/>
                    <a:lstStyle/>
                    <a:p>
                      <a:pPr marL="0" indent="0" algn="ctr">
                        <a:buNone/>
                      </a:pPr>
                      <a:r>
                        <a:rPr lang="en-US" sz="1000" dirty="0">
                          <a:solidFill>
                            <a:srgbClr val="2D3748"/>
                          </a:solidFill>
                          <a:latin typeface="Calibri" pitchFamily="34" charset="0"/>
                          <a:ea typeface="Calibri" pitchFamily="34" charset="-122"/>
                          <a:cs typeface="Calibri" pitchFamily="34" charset="-120"/>
                        </a:rPr>
                        <a:t>勤怠システム</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tcPr>
                </a:tc>
                <a:extLst>
                  <a:ext uri="{0D108BD9-81ED-4DB2-BD59-A6C34878D82A}">
                    <a16:rowId xmlns:a16="http://schemas.microsoft.com/office/drawing/2014/main" val="10001"/>
                  </a:ext>
                </a:extLst>
              </a:tr>
              <a:tr h="365760">
                <a:tc>
                  <a:txBody>
                    <a:bodyPr/>
                    <a:lstStyle/>
                    <a:p>
                      <a:pPr marL="0" indent="0">
                        <a:buNone/>
                      </a:pPr>
                      <a:r>
                        <a:rPr lang="en-US" sz="1000" dirty="0">
                          <a:solidFill>
                            <a:srgbClr val="2D3748"/>
                          </a:solidFill>
                          <a:latin typeface="Calibri" pitchFamily="34" charset="0"/>
                          <a:ea typeface="Calibri" pitchFamily="34" charset="-122"/>
                          <a:cs typeface="Calibri" pitchFamily="34" charset="-120"/>
                        </a:rPr>
                        <a:t>住宅手当</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F0F7E8"/>
                    </a:solidFill>
                  </a:tcPr>
                </a:tc>
                <a:tc>
                  <a:txBody>
                    <a:bodyPr/>
                    <a:lstStyle/>
                    <a:p>
                      <a:pPr marL="0" indent="0" algn="ctr">
                        <a:buNone/>
                      </a:pPr>
                      <a:r>
                        <a:rPr lang="en-US" sz="1000" dirty="0">
                          <a:solidFill>
                            <a:srgbClr val="2D3748"/>
                          </a:solidFill>
                          <a:latin typeface="Calibri" pitchFamily="34" charset="0"/>
                          <a:ea typeface="Calibri" pitchFamily="34" charset="-122"/>
                          <a:cs typeface="Calibri" pitchFamily="34" charset="-120"/>
                        </a:rPr>
                        <a:t>正社員</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F0F7E8"/>
                    </a:solidFill>
                  </a:tcPr>
                </a:tc>
                <a:tc>
                  <a:txBody>
                    <a:bodyPr/>
                    <a:lstStyle/>
                    <a:p>
                      <a:pPr marL="0" indent="0">
                        <a:buNone/>
                      </a:pPr>
                      <a:r>
                        <a:rPr lang="en-US" sz="1000" dirty="0">
                          <a:solidFill>
                            <a:srgbClr val="2D3748"/>
                          </a:solidFill>
                          <a:latin typeface="Calibri" pitchFamily="34" charset="0"/>
                          <a:ea typeface="Calibri" pitchFamily="34" charset="-122"/>
                          <a:cs typeface="Calibri" pitchFamily="34" charset="-120"/>
                        </a:rPr>
                        <a:t>月額上限¥30,000</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F0F7E8"/>
                    </a:solidFill>
                  </a:tcPr>
                </a:tc>
                <a:tc>
                  <a:txBody>
                    <a:bodyPr/>
                    <a:lstStyle/>
                    <a:p>
                      <a:pPr marL="0" indent="0" algn="ctr">
                        <a:buNone/>
                      </a:pPr>
                      <a:r>
                        <a:rPr lang="en-US" sz="1000" dirty="0">
                          <a:solidFill>
                            <a:srgbClr val="2D3748"/>
                          </a:solidFill>
                          <a:latin typeface="Calibri" pitchFamily="34" charset="0"/>
                          <a:ea typeface="Calibri" pitchFamily="34" charset="-122"/>
                          <a:cs typeface="Calibri" pitchFamily="34" charset="-120"/>
                        </a:rPr>
                        <a:t>総務部</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F0F7E8"/>
                    </a:solidFill>
                  </a:tcPr>
                </a:tc>
                <a:extLst>
                  <a:ext uri="{0D108BD9-81ED-4DB2-BD59-A6C34878D82A}">
                    <a16:rowId xmlns:a16="http://schemas.microsoft.com/office/drawing/2014/main" val="10002"/>
                  </a:ext>
                </a:extLst>
              </a:tr>
              <a:tr h="365760">
                <a:tc>
                  <a:txBody>
                    <a:bodyPr/>
                    <a:lstStyle/>
                    <a:p>
                      <a:pPr marL="0" indent="0">
                        <a:buNone/>
                      </a:pPr>
                      <a:r>
                        <a:rPr lang="en-US" sz="1000" dirty="0">
                          <a:solidFill>
                            <a:srgbClr val="2D3748"/>
                          </a:solidFill>
                          <a:latin typeface="Calibri" pitchFamily="34" charset="0"/>
                          <a:ea typeface="Calibri" pitchFamily="34" charset="-122"/>
                          <a:cs typeface="Calibri" pitchFamily="34" charset="-120"/>
                        </a:rPr>
                        <a:t>資格取得補助</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tcPr>
                </a:tc>
                <a:tc>
                  <a:txBody>
                    <a:bodyPr/>
                    <a:lstStyle/>
                    <a:p>
                      <a:pPr marL="0" indent="0" algn="ctr">
                        <a:buNone/>
                      </a:pPr>
                      <a:r>
                        <a:rPr lang="en-US" sz="1000" dirty="0">
                          <a:solidFill>
                            <a:srgbClr val="2D3748"/>
                          </a:solidFill>
                          <a:latin typeface="Calibri" pitchFamily="34" charset="0"/>
                          <a:ea typeface="Calibri" pitchFamily="34" charset="-122"/>
                          <a:cs typeface="Calibri" pitchFamily="34" charset="-120"/>
                        </a:rPr>
                        <a:t>全社員</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tcPr>
                </a:tc>
                <a:tc>
                  <a:txBody>
                    <a:bodyPr/>
                    <a:lstStyle/>
                    <a:p>
                      <a:pPr marL="0" indent="0">
                        <a:buNone/>
                      </a:pPr>
                      <a:r>
                        <a:rPr lang="en-US" sz="1000" dirty="0">
                          <a:solidFill>
                            <a:srgbClr val="2D3748"/>
                          </a:solidFill>
                          <a:latin typeface="Calibri" pitchFamily="34" charset="0"/>
                          <a:ea typeface="Calibri" pitchFamily="34" charset="-122"/>
                          <a:cs typeface="Calibri" pitchFamily="34" charset="-120"/>
                        </a:rPr>
                        <a:t>受験料全額＋報奨金</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tcPr>
                </a:tc>
                <a:tc>
                  <a:txBody>
                    <a:bodyPr/>
                    <a:lstStyle/>
                    <a:p>
                      <a:pPr marL="0" indent="0" algn="ctr">
                        <a:buNone/>
                      </a:pPr>
                      <a:r>
                        <a:rPr lang="en-US" sz="1000" dirty="0">
                          <a:solidFill>
                            <a:srgbClr val="2D3748"/>
                          </a:solidFill>
                          <a:latin typeface="Calibri" pitchFamily="34" charset="0"/>
                          <a:ea typeface="Calibri" pitchFamily="34" charset="-122"/>
                          <a:cs typeface="Calibri" pitchFamily="34" charset="-120"/>
                        </a:rPr>
                        <a:t>人事部</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tcPr>
                </a:tc>
                <a:extLst>
                  <a:ext uri="{0D108BD9-81ED-4DB2-BD59-A6C34878D82A}">
                    <a16:rowId xmlns:a16="http://schemas.microsoft.com/office/drawing/2014/main" val="10003"/>
                  </a:ext>
                </a:extLst>
              </a:tr>
              <a:tr h="365760">
                <a:tc>
                  <a:txBody>
                    <a:bodyPr/>
                    <a:lstStyle/>
                    <a:p>
                      <a:pPr marL="0" indent="0">
                        <a:buNone/>
                      </a:pPr>
                      <a:r>
                        <a:rPr lang="en-US" sz="1000" dirty="0">
                          <a:solidFill>
                            <a:srgbClr val="2D3748"/>
                          </a:solidFill>
                          <a:latin typeface="Calibri" pitchFamily="34" charset="0"/>
                          <a:ea typeface="Calibri" pitchFamily="34" charset="-122"/>
                          <a:cs typeface="Calibri" pitchFamily="34" charset="-120"/>
                        </a:rPr>
                        <a:t>リモートワーク</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F0F7E8"/>
                    </a:solidFill>
                  </a:tcPr>
                </a:tc>
                <a:tc>
                  <a:txBody>
                    <a:bodyPr/>
                    <a:lstStyle/>
                    <a:p>
                      <a:pPr marL="0" indent="0" algn="ctr">
                        <a:buNone/>
                      </a:pPr>
                      <a:r>
                        <a:rPr lang="en-US" sz="1000" dirty="0">
                          <a:solidFill>
                            <a:srgbClr val="2D3748"/>
                          </a:solidFill>
                          <a:latin typeface="Calibri" pitchFamily="34" charset="0"/>
                          <a:ea typeface="Calibri" pitchFamily="34" charset="-122"/>
                          <a:cs typeface="Calibri" pitchFamily="34" charset="-120"/>
                        </a:rPr>
                        <a:t>全社員</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F0F7E8"/>
                    </a:solidFill>
                  </a:tcPr>
                </a:tc>
                <a:tc>
                  <a:txBody>
                    <a:bodyPr/>
                    <a:lstStyle/>
                    <a:p>
                      <a:pPr marL="0" indent="0">
                        <a:buNone/>
                      </a:pPr>
                      <a:r>
                        <a:rPr lang="en-US" sz="1000" dirty="0">
                          <a:solidFill>
                            <a:srgbClr val="2D3748"/>
                          </a:solidFill>
                          <a:latin typeface="Calibri" pitchFamily="34" charset="0"/>
                          <a:ea typeface="Calibri" pitchFamily="34" charset="-122"/>
                          <a:cs typeface="Calibri" pitchFamily="34" charset="-120"/>
                        </a:rPr>
                        <a:t>週3日まで在宅勤務可</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F0F7E8"/>
                    </a:solidFill>
                  </a:tcPr>
                </a:tc>
                <a:tc>
                  <a:txBody>
                    <a:bodyPr/>
                    <a:lstStyle/>
                    <a:p>
                      <a:pPr marL="0" indent="0" algn="ctr">
                        <a:buNone/>
                      </a:pPr>
                      <a:r>
                        <a:rPr lang="en-US" sz="1000" dirty="0">
                          <a:solidFill>
                            <a:srgbClr val="2D3748"/>
                          </a:solidFill>
                          <a:latin typeface="Calibri" pitchFamily="34" charset="0"/>
                          <a:ea typeface="Calibri" pitchFamily="34" charset="-122"/>
                          <a:cs typeface="Calibri" pitchFamily="34" charset="-120"/>
                        </a:rPr>
                        <a:t>上長承認</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F0F7E8"/>
                    </a:solidFill>
                  </a:tcPr>
                </a:tc>
                <a:extLst>
                  <a:ext uri="{0D108BD9-81ED-4DB2-BD59-A6C34878D82A}">
                    <a16:rowId xmlns:a16="http://schemas.microsoft.com/office/drawing/2014/main" val="10004"/>
                  </a:ext>
                </a:extLst>
              </a:tr>
              <a:tr h="365760">
                <a:tc>
                  <a:txBody>
                    <a:bodyPr/>
                    <a:lstStyle/>
                    <a:p>
                      <a:pPr marL="0" indent="0">
                        <a:buNone/>
                      </a:pPr>
                      <a:r>
                        <a:rPr lang="en-US" sz="1000" dirty="0">
                          <a:solidFill>
                            <a:srgbClr val="2D3748"/>
                          </a:solidFill>
                          <a:latin typeface="Calibri" pitchFamily="34" charset="0"/>
                          <a:ea typeface="Calibri" pitchFamily="34" charset="-122"/>
                          <a:cs typeface="Calibri" pitchFamily="34" charset="-120"/>
                        </a:rPr>
                        <a:t>育児短時間勤務</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tcPr>
                </a:tc>
                <a:tc>
                  <a:txBody>
                    <a:bodyPr/>
                    <a:lstStyle/>
                    <a:p>
                      <a:pPr marL="0" indent="0" algn="ctr">
                        <a:buNone/>
                      </a:pPr>
                      <a:r>
                        <a:rPr lang="en-US" sz="1000" dirty="0">
                          <a:solidFill>
                            <a:srgbClr val="2D3748"/>
                          </a:solidFill>
                          <a:latin typeface="Calibri" pitchFamily="34" charset="0"/>
                          <a:ea typeface="Calibri" pitchFamily="34" charset="-122"/>
                          <a:cs typeface="Calibri" pitchFamily="34" charset="-120"/>
                        </a:rPr>
                        <a:t>該当者</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tcPr>
                </a:tc>
                <a:tc>
                  <a:txBody>
                    <a:bodyPr/>
                    <a:lstStyle/>
                    <a:p>
                      <a:pPr marL="0" indent="0">
                        <a:buNone/>
                      </a:pPr>
                      <a:r>
                        <a:rPr lang="en-US" sz="1000" dirty="0">
                          <a:solidFill>
                            <a:srgbClr val="2D3748"/>
                          </a:solidFill>
                          <a:latin typeface="Calibri" pitchFamily="34" charset="0"/>
                          <a:ea typeface="Calibri" pitchFamily="34" charset="-122"/>
                          <a:cs typeface="Calibri" pitchFamily="34" charset="-120"/>
                        </a:rPr>
                        <a:t>小学3年まで時短勤務可</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tcPr>
                </a:tc>
                <a:tc>
                  <a:txBody>
                    <a:bodyPr/>
                    <a:lstStyle/>
                    <a:p>
                      <a:pPr marL="0" indent="0" algn="ctr">
                        <a:buNone/>
                      </a:pPr>
                      <a:r>
                        <a:rPr lang="en-US" sz="1000" dirty="0">
                          <a:solidFill>
                            <a:srgbClr val="2D3748"/>
                          </a:solidFill>
                          <a:latin typeface="Calibri" pitchFamily="34" charset="0"/>
                          <a:ea typeface="Calibri" pitchFamily="34" charset="-122"/>
                          <a:cs typeface="Calibri" pitchFamily="34" charset="-120"/>
                        </a:rPr>
                        <a:t>人事部</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tcPr>
                </a:tc>
                <a:extLst>
                  <a:ext uri="{0D108BD9-81ED-4DB2-BD59-A6C34878D82A}">
                    <a16:rowId xmlns:a16="http://schemas.microsoft.com/office/drawing/2014/main" val="10005"/>
                  </a:ext>
                </a:extLst>
              </a:tr>
              <a:tr h="365760">
                <a:tc>
                  <a:txBody>
                    <a:bodyPr/>
                    <a:lstStyle/>
                    <a:p>
                      <a:pPr marL="0" indent="0">
                        <a:buNone/>
                      </a:pPr>
                      <a:r>
                        <a:rPr lang="en-US" sz="1000" dirty="0">
                          <a:solidFill>
                            <a:srgbClr val="2D3748"/>
                          </a:solidFill>
                          <a:latin typeface="Calibri" pitchFamily="34" charset="0"/>
                          <a:ea typeface="Calibri" pitchFamily="34" charset="-122"/>
                          <a:cs typeface="Calibri" pitchFamily="34" charset="-120"/>
                        </a:rPr>
                        <a:t>健康診断</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F0F7E8"/>
                    </a:solidFill>
                  </a:tcPr>
                </a:tc>
                <a:tc>
                  <a:txBody>
                    <a:bodyPr/>
                    <a:lstStyle/>
                    <a:p>
                      <a:pPr marL="0" indent="0" algn="ctr">
                        <a:buNone/>
                      </a:pPr>
                      <a:r>
                        <a:rPr lang="en-US" sz="1000" dirty="0">
                          <a:solidFill>
                            <a:srgbClr val="2D3748"/>
                          </a:solidFill>
                          <a:latin typeface="Calibri" pitchFamily="34" charset="0"/>
                          <a:ea typeface="Calibri" pitchFamily="34" charset="-122"/>
                          <a:cs typeface="Calibri" pitchFamily="34" charset="-120"/>
                        </a:rPr>
                        <a:t>全社員</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F0F7E8"/>
                    </a:solidFill>
                  </a:tcPr>
                </a:tc>
                <a:tc>
                  <a:txBody>
                    <a:bodyPr/>
                    <a:lstStyle/>
                    <a:p>
                      <a:pPr marL="0" indent="0">
                        <a:buNone/>
                      </a:pPr>
                      <a:r>
                        <a:rPr lang="en-US" sz="1000" dirty="0">
                          <a:solidFill>
                            <a:srgbClr val="2D3748"/>
                          </a:solidFill>
                          <a:latin typeface="Calibri" pitchFamily="34" charset="0"/>
                          <a:ea typeface="Calibri" pitchFamily="34" charset="-122"/>
                          <a:cs typeface="Calibri" pitchFamily="34" charset="-120"/>
                        </a:rPr>
                        <a:t>年1回、オプション補助あり</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F0F7E8"/>
                    </a:solidFill>
                  </a:tcPr>
                </a:tc>
                <a:tc>
                  <a:txBody>
                    <a:bodyPr/>
                    <a:lstStyle/>
                    <a:p>
                      <a:pPr marL="0" indent="0" algn="ctr">
                        <a:buNone/>
                      </a:pPr>
                      <a:r>
                        <a:rPr lang="en-US" sz="1000" dirty="0">
                          <a:solidFill>
                            <a:srgbClr val="2D3748"/>
                          </a:solidFill>
                          <a:latin typeface="Calibri" pitchFamily="34" charset="0"/>
                          <a:ea typeface="Calibri" pitchFamily="34" charset="-122"/>
                          <a:cs typeface="Calibri" pitchFamily="34" charset="-120"/>
                        </a:rPr>
                        <a:t>自動案内</a:t>
                      </a:r>
                      <a:endParaRPr lang="en-US" sz="1000" dirty="0">
                        <a:latin typeface="Calibri" charset="0"/>
                        <a:ea typeface="Calibri" charset="0"/>
                        <a:cs typeface="Calibri" charset="0"/>
                      </a:endParaRPr>
                    </a:p>
                  </a:txBody>
                  <a:tcPr anchor="ctr">
                    <a:lnL w="6350" cap="flat" cmpd="sng" algn="ctr">
                      <a:solidFill>
                        <a:srgbClr val="CBD5E0"/>
                      </a:solidFill>
                      <a:prstDash val="solid"/>
                      <a:round/>
                      <a:headEnd type="none" w="med" len="med"/>
                      <a:tailEnd type="none" w="med" len="med"/>
                    </a:lnL>
                    <a:lnR w="6350" cap="flat" cmpd="sng" algn="ctr">
                      <a:solidFill>
                        <a:srgbClr val="CBD5E0"/>
                      </a:solidFill>
                      <a:prstDash val="solid"/>
                      <a:round/>
                      <a:headEnd type="none" w="med" len="med"/>
                      <a:tailEnd type="none" w="med" len="med"/>
                    </a:lnR>
                    <a:lnT w="6350" cap="flat" cmpd="sng" algn="ctr">
                      <a:solidFill>
                        <a:srgbClr val="CBD5E0"/>
                      </a:solidFill>
                      <a:prstDash val="solid"/>
                      <a:round/>
                      <a:headEnd type="none" w="med" len="med"/>
                      <a:tailEnd type="none" w="med" len="med"/>
                    </a:lnT>
                    <a:lnB w="6350" cap="flat" cmpd="sng" algn="ctr">
                      <a:solidFill>
                        <a:srgbClr val="CBD5E0"/>
                      </a:solidFill>
                      <a:prstDash val="solid"/>
                      <a:round/>
                      <a:headEnd type="none" w="med" len="med"/>
                      <a:tailEnd type="none" w="med" len="med"/>
                    </a:lnB>
                    <a:solidFill>
                      <a:srgbClr val="F0F7E8"/>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CF7"/>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A3B1C"/>
          </a:solidFill>
          <a:ln/>
        </p:spPr>
      </p:sp>
      <p:sp>
        <p:nvSpPr>
          <p:cNvPr id="3" name="Text 1"/>
          <p:cNvSpPr/>
          <p:nvPr/>
        </p:nvSpPr>
        <p:spPr>
          <a:xfrm>
            <a:off x="640080" y="91440"/>
            <a:ext cx="4572000" cy="54864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申請フロー</a:t>
            </a:r>
            <a:endParaRPr lang="en-US" sz="2200" dirty="0"/>
          </a:p>
        </p:txBody>
      </p:sp>
      <p:sp>
        <p:nvSpPr>
          <p:cNvPr id="4" name="Shape 2"/>
          <p:cNvSpPr/>
          <p:nvPr/>
        </p:nvSpPr>
        <p:spPr>
          <a:xfrm>
            <a:off x="822960" y="1097280"/>
            <a:ext cx="731520" cy="731520"/>
          </a:xfrm>
          <a:prstGeom prst="ellipse">
            <a:avLst/>
          </a:prstGeom>
          <a:solidFill>
            <a:srgbClr val="2C5F2D"/>
          </a:solidFill>
          <a:ln/>
        </p:spPr>
      </p:sp>
      <p:sp>
        <p:nvSpPr>
          <p:cNvPr id="5" name="Text 3"/>
          <p:cNvSpPr/>
          <p:nvPr/>
        </p:nvSpPr>
        <p:spPr>
          <a:xfrm>
            <a:off x="822960" y="1097280"/>
            <a:ext cx="731520" cy="731520"/>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a:t>
            </a:r>
            <a:endParaRPr lang="en-US" sz="2000" dirty="0"/>
          </a:p>
        </p:txBody>
      </p:sp>
      <p:sp>
        <p:nvSpPr>
          <p:cNvPr id="6" name="Shape 4"/>
          <p:cNvSpPr/>
          <p:nvPr/>
        </p:nvSpPr>
        <p:spPr>
          <a:xfrm>
            <a:off x="1600200" y="1463040"/>
            <a:ext cx="1280160" cy="0"/>
          </a:xfrm>
          <a:prstGeom prst="line">
            <a:avLst/>
          </a:prstGeom>
          <a:noFill/>
          <a:ln w="25400">
            <a:solidFill>
              <a:srgbClr val="97BC62"/>
            </a:solidFill>
            <a:prstDash val="solid"/>
          </a:ln>
        </p:spPr>
      </p:sp>
      <p:sp>
        <p:nvSpPr>
          <p:cNvPr id="7" name="Text 5"/>
          <p:cNvSpPr/>
          <p:nvPr/>
        </p:nvSpPr>
        <p:spPr>
          <a:xfrm>
            <a:off x="365760" y="1965960"/>
            <a:ext cx="1645920" cy="274320"/>
          </a:xfrm>
          <a:prstGeom prst="rect">
            <a:avLst/>
          </a:prstGeom>
          <a:noFill/>
          <a:ln/>
        </p:spPr>
        <p:txBody>
          <a:bodyPr wrap="square" lIns="0" tIns="0" rIns="0" bIns="0" rtlCol="0" anchor="ctr"/>
          <a:lstStyle/>
          <a:p>
            <a:pPr marL="0" indent="0" algn="ctr">
              <a:buNone/>
            </a:pPr>
            <a:r>
              <a:rPr lang="en-US" sz="900" b="1" dirty="0">
                <a:solidFill>
                  <a:srgbClr val="97BC62"/>
                </a:solidFill>
                <a:latin typeface="Calibri" pitchFamily="34" charset="0"/>
                <a:ea typeface="Calibri" pitchFamily="34" charset="-122"/>
                <a:cs typeface="Calibri" pitchFamily="34" charset="-120"/>
              </a:rPr>
              <a:t>STEP 1</a:t>
            </a:r>
            <a:endParaRPr lang="en-US" sz="900" dirty="0"/>
          </a:p>
        </p:txBody>
      </p:sp>
      <p:sp>
        <p:nvSpPr>
          <p:cNvPr id="8" name="Text 6"/>
          <p:cNvSpPr/>
          <p:nvPr/>
        </p:nvSpPr>
        <p:spPr>
          <a:xfrm>
            <a:off x="365760" y="2240280"/>
            <a:ext cx="1645920" cy="365760"/>
          </a:xfrm>
          <a:prstGeom prst="rect">
            <a:avLst/>
          </a:prstGeom>
          <a:noFill/>
          <a:ln/>
        </p:spPr>
        <p:txBody>
          <a:bodyPr wrap="square" lIns="0" tIns="0" rIns="0" bIns="0" rtlCol="0" anchor="ctr"/>
          <a:lstStyle/>
          <a:p>
            <a:pPr marL="0" indent="0" algn="ctr">
              <a:buNone/>
            </a:pPr>
            <a:r>
              <a:rPr lang="en-US" sz="1400" b="1" dirty="0">
                <a:solidFill>
                  <a:srgbClr val="2D3748"/>
                </a:solidFill>
                <a:latin typeface="Calibri" pitchFamily="34" charset="0"/>
                <a:ea typeface="Calibri" pitchFamily="34" charset="-122"/>
                <a:cs typeface="Calibri" pitchFamily="34" charset="-120"/>
              </a:rPr>
              <a:t>申請書作成</a:t>
            </a:r>
            <a:endParaRPr lang="en-US" sz="1400" dirty="0"/>
          </a:p>
        </p:txBody>
      </p:sp>
      <p:sp>
        <p:nvSpPr>
          <p:cNvPr id="9" name="Shape 7"/>
          <p:cNvSpPr/>
          <p:nvPr/>
        </p:nvSpPr>
        <p:spPr>
          <a:xfrm>
            <a:off x="365760" y="2697480"/>
            <a:ext cx="1645920" cy="822960"/>
          </a:xfrm>
          <a:prstGeom prst="rect">
            <a:avLst/>
          </a:prstGeom>
          <a:solidFill>
            <a:srgbClr val="FFFFFF"/>
          </a:solidFill>
          <a:ln/>
          <a:effectLst>
            <a:outerShdw blurRad="76200" dist="25400" dir="8100000" algn="bl" rotWithShape="0">
              <a:srgbClr val="000000">
                <a:alpha val="10000"/>
              </a:srgbClr>
            </a:outerShdw>
          </a:effectLst>
        </p:spPr>
      </p:sp>
      <p:sp>
        <p:nvSpPr>
          <p:cNvPr id="10" name="Text 8"/>
          <p:cNvSpPr/>
          <p:nvPr/>
        </p:nvSpPr>
        <p:spPr>
          <a:xfrm>
            <a:off x="457200" y="2743200"/>
            <a:ext cx="1463040" cy="731520"/>
          </a:xfrm>
          <a:prstGeom prst="rect">
            <a:avLst/>
          </a:prstGeom>
          <a:noFill/>
          <a:ln/>
        </p:spPr>
        <p:txBody>
          <a:bodyPr wrap="square" lIns="0" tIns="0" rIns="0" bIns="0" rtlCol="0" anchor="ctr"/>
          <a:lstStyle/>
          <a:p>
            <a:pPr marL="0" indent="0" algn="ctr">
              <a:lnSpc>
                <a:spcPct val="140000"/>
              </a:lnSpc>
              <a:buNone/>
            </a:pPr>
            <a:r>
              <a:rPr lang="en-US" sz="1000" dirty="0">
                <a:solidFill>
                  <a:srgbClr val="718096"/>
                </a:solidFill>
                <a:latin typeface="Calibri" pitchFamily="34" charset="0"/>
                <a:ea typeface="Calibri" pitchFamily="34" charset="-122"/>
                <a:cs typeface="Calibri" pitchFamily="34" charset="-120"/>
              </a:rPr>
              <a:t>社内ポータルから</a:t>
            </a:r>
            <a:endParaRPr lang="en-US" sz="1000" dirty="0"/>
          </a:p>
          <a:p>
            <a:pPr marL="0" indent="0" algn="ctr">
              <a:lnSpc>
                <a:spcPct val="140000"/>
              </a:lnSpc>
              <a:buNone/>
            </a:pPr>
            <a:r>
              <a:rPr lang="en-US" sz="1000" dirty="0">
                <a:solidFill>
                  <a:srgbClr val="718096"/>
                </a:solidFill>
                <a:latin typeface="Calibri" pitchFamily="34" charset="0"/>
                <a:ea typeface="Calibri" pitchFamily="34" charset="-122"/>
                <a:cs typeface="Calibri" pitchFamily="34" charset="-120"/>
              </a:rPr>
              <a:t>必要書類を作成</a:t>
            </a:r>
            <a:endParaRPr lang="en-US" sz="1000" dirty="0"/>
          </a:p>
        </p:txBody>
      </p:sp>
      <p:sp>
        <p:nvSpPr>
          <p:cNvPr id="11" name="Shape 9"/>
          <p:cNvSpPr/>
          <p:nvPr/>
        </p:nvSpPr>
        <p:spPr>
          <a:xfrm>
            <a:off x="3017520" y="1097280"/>
            <a:ext cx="731520" cy="731520"/>
          </a:xfrm>
          <a:prstGeom prst="ellipse">
            <a:avLst/>
          </a:prstGeom>
          <a:solidFill>
            <a:srgbClr val="2C5F2D"/>
          </a:solidFill>
          <a:ln/>
        </p:spPr>
      </p:sp>
      <p:sp>
        <p:nvSpPr>
          <p:cNvPr id="12" name="Text 10"/>
          <p:cNvSpPr/>
          <p:nvPr/>
        </p:nvSpPr>
        <p:spPr>
          <a:xfrm>
            <a:off x="3017520" y="1097280"/>
            <a:ext cx="731520" cy="731520"/>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2</a:t>
            </a:r>
            <a:endParaRPr lang="en-US" sz="2000" dirty="0"/>
          </a:p>
        </p:txBody>
      </p:sp>
      <p:sp>
        <p:nvSpPr>
          <p:cNvPr id="13" name="Shape 11"/>
          <p:cNvSpPr/>
          <p:nvPr/>
        </p:nvSpPr>
        <p:spPr>
          <a:xfrm>
            <a:off x="3794760" y="1463040"/>
            <a:ext cx="1280160" cy="0"/>
          </a:xfrm>
          <a:prstGeom prst="line">
            <a:avLst/>
          </a:prstGeom>
          <a:noFill/>
          <a:ln w="25400">
            <a:solidFill>
              <a:srgbClr val="97BC62"/>
            </a:solidFill>
            <a:prstDash val="solid"/>
          </a:ln>
        </p:spPr>
      </p:sp>
      <p:sp>
        <p:nvSpPr>
          <p:cNvPr id="14" name="Text 12"/>
          <p:cNvSpPr/>
          <p:nvPr/>
        </p:nvSpPr>
        <p:spPr>
          <a:xfrm>
            <a:off x="2560320" y="1965960"/>
            <a:ext cx="1645920" cy="274320"/>
          </a:xfrm>
          <a:prstGeom prst="rect">
            <a:avLst/>
          </a:prstGeom>
          <a:noFill/>
          <a:ln/>
        </p:spPr>
        <p:txBody>
          <a:bodyPr wrap="square" lIns="0" tIns="0" rIns="0" bIns="0" rtlCol="0" anchor="ctr"/>
          <a:lstStyle/>
          <a:p>
            <a:pPr marL="0" indent="0" algn="ctr">
              <a:buNone/>
            </a:pPr>
            <a:r>
              <a:rPr lang="en-US" sz="900" b="1" dirty="0">
                <a:solidFill>
                  <a:srgbClr val="97BC62"/>
                </a:solidFill>
                <a:latin typeface="Calibri" pitchFamily="34" charset="0"/>
                <a:ea typeface="Calibri" pitchFamily="34" charset="-122"/>
                <a:cs typeface="Calibri" pitchFamily="34" charset="-120"/>
              </a:rPr>
              <a:t>STEP 2</a:t>
            </a:r>
            <a:endParaRPr lang="en-US" sz="900" dirty="0"/>
          </a:p>
        </p:txBody>
      </p:sp>
      <p:sp>
        <p:nvSpPr>
          <p:cNvPr id="15" name="Text 13"/>
          <p:cNvSpPr/>
          <p:nvPr/>
        </p:nvSpPr>
        <p:spPr>
          <a:xfrm>
            <a:off x="2560320" y="2240280"/>
            <a:ext cx="1645920" cy="365760"/>
          </a:xfrm>
          <a:prstGeom prst="rect">
            <a:avLst/>
          </a:prstGeom>
          <a:noFill/>
          <a:ln/>
        </p:spPr>
        <p:txBody>
          <a:bodyPr wrap="square" lIns="0" tIns="0" rIns="0" bIns="0" rtlCol="0" anchor="ctr"/>
          <a:lstStyle/>
          <a:p>
            <a:pPr marL="0" indent="0" algn="ctr">
              <a:buNone/>
            </a:pPr>
            <a:r>
              <a:rPr lang="en-US" sz="1400" b="1" dirty="0">
                <a:solidFill>
                  <a:srgbClr val="2D3748"/>
                </a:solidFill>
                <a:latin typeface="Calibri" pitchFamily="34" charset="0"/>
                <a:ea typeface="Calibri" pitchFamily="34" charset="-122"/>
                <a:cs typeface="Calibri" pitchFamily="34" charset="-120"/>
              </a:rPr>
              <a:t>上長承認</a:t>
            </a:r>
            <a:endParaRPr lang="en-US" sz="1400" dirty="0"/>
          </a:p>
        </p:txBody>
      </p:sp>
      <p:sp>
        <p:nvSpPr>
          <p:cNvPr id="16" name="Shape 14"/>
          <p:cNvSpPr/>
          <p:nvPr/>
        </p:nvSpPr>
        <p:spPr>
          <a:xfrm>
            <a:off x="2560320" y="2697480"/>
            <a:ext cx="1645920" cy="822960"/>
          </a:xfrm>
          <a:prstGeom prst="rect">
            <a:avLst/>
          </a:prstGeom>
          <a:solidFill>
            <a:srgbClr val="FFFFFF"/>
          </a:solidFill>
          <a:ln/>
          <a:effectLst>
            <a:outerShdw blurRad="76200" dist="25400" dir="8100000" algn="bl" rotWithShape="0">
              <a:srgbClr val="000000">
                <a:alpha val="10000"/>
              </a:srgbClr>
            </a:outerShdw>
          </a:effectLst>
        </p:spPr>
      </p:sp>
      <p:sp>
        <p:nvSpPr>
          <p:cNvPr id="17" name="Text 15"/>
          <p:cNvSpPr/>
          <p:nvPr/>
        </p:nvSpPr>
        <p:spPr>
          <a:xfrm>
            <a:off x="2651760" y="2743200"/>
            <a:ext cx="1463040" cy="731520"/>
          </a:xfrm>
          <a:prstGeom prst="rect">
            <a:avLst/>
          </a:prstGeom>
          <a:noFill/>
          <a:ln/>
        </p:spPr>
        <p:txBody>
          <a:bodyPr wrap="square" lIns="0" tIns="0" rIns="0" bIns="0" rtlCol="0" anchor="ctr"/>
          <a:lstStyle/>
          <a:p>
            <a:pPr marL="0" indent="0" algn="ctr">
              <a:lnSpc>
                <a:spcPct val="140000"/>
              </a:lnSpc>
              <a:buNone/>
            </a:pPr>
            <a:r>
              <a:rPr lang="en-US" sz="1000" dirty="0">
                <a:solidFill>
                  <a:srgbClr val="718096"/>
                </a:solidFill>
                <a:latin typeface="Calibri" pitchFamily="34" charset="0"/>
                <a:ea typeface="Calibri" pitchFamily="34" charset="-122"/>
                <a:cs typeface="Calibri" pitchFamily="34" charset="-120"/>
              </a:rPr>
              <a:t>直属の上長へ</a:t>
            </a:r>
            <a:endParaRPr lang="en-US" sz="1000" dirty="0"/>
          </a:p>
          <a:p>
            <a:pPr marL="0" indent="0" algn="ctr">
              <a:lnSpc>
                <a:spcPct val="140000"/>
              </a:lnSpc>
              <a:buNone/>
            </a:pPr>
            <a:r>
              <a:rPr lang="en-US" sz="1000" dirty="0">
                <a:solidFill>
                  <a:srgbClr val="718096"/>
                </a:solidFill>
                <a:latin typeface="Calibri" pitchFamily="34" charset="0"/>
                <a:ea typeface="Calibri" pitchFamily="34" charset="-122"/>
                <a:cs typeface="Calibri" pitchFamily="34" charset="-120"/>
              </a:rPr>
              <a:t>承認依頼を送信</a:t>
            </a:r>
            <a:endParaRPr lang="en-US" sz="1000" dirty="0"/>
          </a:p>
        </p:txBody>
      </p:sp>
      <p:sp>
        <p:nvSpPr>
          <p:cNvPr id="18" name="Shape 16"/>
          <p:cNvSpPr/>
          <p:nvPr/>
        </p:nvSpPr>
        <p:spPr>
          <a:xfrm>
            <a:off x="5212080" y="1097280"/>
            <a:ext cx="731520" cy="731520"/>
          </a:xfrm>
          <a:prstGeom prst="ellipse">
            <a:avLst/>
          </a:prstGeom>
          <a:solidFill>
            <a:srgbClr val="2C5F2D"/>
          </a:solidFill>
          <a:ln/>
        </p:spPr>
      </p:sp>
      <p:sp>
        <p:nvSpPr>
          <p:cNvPr id="19" name="Text 17"/>
          <p:cNvSpPr/>
          <p:nvPr/>
        </p:nvSpPr>
        <p:spPr>
          <a:xfrm>
            <a:off x="5212080" y="1097280"/>
            <a:ext cx="731520" cy="731520"/>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3</a:t>
            </a:r>
            <a:endParaRPr lang="en-US" sz="2000" dirty="0"/>
          </a:p>
        </p:txBody>
      </p:sp>
      <p:sp>
        <p:nvSpPr>
          <p:cNvPr id="20" name="Shape 18"/>
          <p:cNvSpPr/>
          <p:nvPr/>
        </p:nvSpPr>
        <p:spPr>
          <a:xfrm>
            <a:off x="5989320" y="1463040"/>
            <a:ext cx="1280160" cy="0"/>
          </a:xfrm>
          <a:prstGeom prst="line">
            <a:avLst/>
          </a:prstGeom>
          <a:noFill/>
          <a:ln w="25400">
            <a:solidFill>
              <a:srgbClr val="97BC62"/>
            </a:solidFill>
            <a:prstDash val="solid"/>
          </a:ln>
        </p:spPr>
      </p:sp>
      <p:sp>
        <p:nvSpPr>
          <p:cNvPr id="21" name="Text 19"/>
          <p:cNvSpPr/>
          <p:nvPr/>
        </p:nvSpPr>
        <p:spPr>
          <a:xfrm>
            <a:off x="4754880" y="1965960"/>
            <a:ext cx="1645920" cy="274320"/>
          </a:xfrm>
          <a:prstGeom prst="rect">
            <a:avLst/>
          </a:prstGeom>
          <a:noFill/>
          <a:ln/>
        </p:spPr>
        <p:txBody>
          <a:bodyPr wrap="square" lIns="0" tIns="0" rIns="0" bIns="0" rtlCol="0" anchor="ctr"/>
          <a:lstStyle/>
          <a:p>
            <a:pPr marL="0" indent="0" algn="ctr">
              <a:buNone/>
            </a:pPr>
            <a:r>
              <a:rPr lang="en-US" sz="900" b="1" dirty="0">
                <a:solidFill>
                  <a:srgbClr val="97BC62"/>
                </a:solidFill>
                <a:latin typeface="Calibri" pitchFamily="34" charset="0"/>
                <a:ea typeface="Calibri" pitchFamily="34" charset="-122"/>
                <a:cs typeface="Calibri" pitchFamily="34" charset="-120"/>
              </a:rPr>
              <a:t>STEP 3</a:t>
            </a:r>
            <a:endParaRPr lang="en-US" sz="900" dirty="0"/>
          </a:p>
        </p:txBody>
      </p:sp>
      <p:sp>
        <p:nvSpPr>
          <p:cNvPr id="22" name="Text 20"/>
          <p:cNvSpPr/>
          <p:nvPr/>
        </p:nvSpPr>
        <p:spPr>
          <a:xfrm>
            <a:off x="4754880" y="2240280"/>
            <a:ext cx="1645920" cy="365760"/>
          </a:xfrm>
          <a:prstGeom prst="rect">
            <a:avLst/>
          </a:prstGeom>
          <a:noFill/>
          <a:ln/>
        </p:spPr>
        <p:txBody>
          <a:bodyPr wrap="square" lIns="0" tIns="0" rIns="0" bIns="0" rtlCol="0" anchor="ctr"/>
          <a:lstStyle/>
          <a:p>
            <a:pPr marL="0" indent="0" algn="ctr">
              <a:buNone/>
            </a:pPr>
            <a:r>
              <a:rPr lang="en-US" sz="1400" b="1" dirty="0">
                <a:solidFill>
                  <a:srgbClr val="2D3748"/>
                </a:solidFill>
                <a:latin typeface="Calibri" pitchFamily="34" charset="0"/>
                <a:ea typeface="Calibri" pitchFamily="34" charset="-122"/>
                <a:cs typeface="Calibri" pitchFamily="34" charset="-120"/>
              </a:rPr>
              <a:t>人事確認</a:t>
            </a:r>
            <a:endParaRPr lang="en-US" sz="1400" dirty="0"/>
          </a:p>
        </p:txBody>
      </p:sp>
      <p:sp>
        <p:nvSpPr>
          <p:cNvPr id="23" name="Shape 21"/>
          <p:cNvSpPr/>
          <p:nvPr/>
        </p:nvSpPr>
        <p:spPr>
          <a:xfrm>
            <a:off x="4754880" y="2697480"/>
            <a:ext cx="1645920" cy="822960"/>
          </a:xfrm>
          <a:prstGeom prst="rect">
            <a:avLst/>
          </a:prstGeom>
          <a:solidFill>
            <a:srgbClr val="FFFFFF"/>
          </a:solidFill>
          <a:ln/>
          <a:effectLst>
            <a:outerShdw blurRad="76200" dist="25400" dir="8100000" algn="bl" rotWithShape="0">
              <a:srgbClr val="000000">
                <a:alpha val="10000"/>
              </a:srgbClr>
            </a:outerShdw>
          </a:effectLst>
        </p:spPr>
      </p:sp>
      <p:sp>
        <p:nvSpPr>
          <p:cNvPr id="24" name="Text 22"/>
          <p:cNvSpPr/>
          <p:nvPr/>
        </p:nvSpPr>
        <p:spPr>
          <a:xfrm>
            <a:off x="4846320" y="2743200"/>
            <a:ext cx="1463040" cy="731520"/>
          </a:xfrm>
          <a:prstGeom prst="rect">
            <a:avLst/>
          </a:prstGeom>
          <a:noFill/>
          <a:ln/>
        </p:spPr>
        <p:txBody>
          <a:bodyPr wrap="square" lIns="0" tIns="0" rIns="0" bIns="0" rtlCol="0" anchor="ctr"/>
          <a:lstStyle/>
          <a:p>
            <a:pPr marL="0" indent="0" algn="ctr">
              <a:lnSpc>
                <a:spcPct val="140000"/>
              </a:lnSpc>
              <a:buNone/>
            </a:pPr>
            <a:r>
              <a:rPr lang="en-US" sz="1000" dirty="0">
                <a:solidFill>
                  <a:srgbClr val="718096"/>
                </a:solidFill>
                <a:latin typeface="Calibri" pitchFamily="34" charset="0"/>
                <a:ea typeface="Calibri" pitchFamily="34" charset="-122"/>
                <a:cs typeface="Calibri" pitchFamily="34" charset="-120"/>
              </a:rPr>
              <a:t>人事部門にて</a:t>
            </a:r>
            <a:endParaRPr lang="en-US" sz="1000" dirty="0"/>
          </a:p>
          <a:p>
            <a:pPr marL="0" indent="0" algn="ctr">
              <a:lnSpc>
                <a:spcPct val="140000"/>
              </a:lnSpc>
              <a:buNone/>
            </a:pPr>
            <a:r>
              <a:rPr lang="en-US" sz="1000" dirty="0">
                <a:solidFill>
                  <a:srgbClr val="718096"/>
                </a:solidFill>
                <a:latin typeface="Calibri" pitchFamily="34" charset="0"/>
                <a:ea typeface="Calibri" pitchFamily="34" charset="-122"/>
                <a:cs typeface="Calibri" pitchFamily="34" charset="-120"/>
              </a:rPr>
              <a:t>内容を確認</a:t>
            </a:r>
            <a:endParaRPr lang="en-US" sz="1000" dirty="0"/>
          </a:p>
        </p:txBody>
      </p:sp>
      <p:sp>
        <p:nvSpPr>
          <p:cNvPr id="25" name="Shape 23"/>
          <p:cNvSpPr/>
          <p:nvPr/>
        </p:nvSpPr>
        <p:spPr>
          <a:xfrm>
            <a:off x="7406640" y="1097280"/>
            <a:ext cx="731520" cy="731520"/>
          </a:xfrm>
          <a:prstGeom prst="ellipse">
            <a:avLst/>
          </a:prstGeom>
          <a:solidFill>
            <a:srgbClr val="2C5F2D"/>
          </a:solidFill>
          <a:ln/>
        </p:spPr>
      </p:sp>
      <p:sp>
        <p:nvSpPr>
          <p:cNvPr id="26" name="Text 24"/>
          <p:cNvSpPr/>
          <p:nvPr/>
        </p:nvSpPr>
        <p:spPr>
          <a:xfrm>
            <a:off x="7406640" y="1097280"/>
            <a:ext cx="731520" cy="731520"/>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4</a:t>
            </a:r>
            <a:endParaRPr lang="en-US" sz="2000" dirty="0"/>
          </a:p>
        </p:txBody>
      </p:sp>
      <p:sp>
        <p:nvSpPr>
          <p:cNvPr id="27" name="Text 25"/>
          <p:cNvSpPr/>
          <p:nvPr/>
        </p:nvSpPr>
        <p:spPr>
          <a:xfrm>
            <a:off x="6949440" y="1965960"/>
            <a:ext cx="1645920" cy="274320"/>
          </a:xfrm>
          <a:prstGeom prst="rect">
            <a:avLst/>
          </a:prstGeom>
          <a:noFill/>
          <a:ln/>
        </p:spPr>
        <p:txBody>
          <a:bodyPr wrap="square" lIns="0" tIns="0" rIns="0" bIns="0" rtlCol="0" anchor="ctr"/>
          <a:lstStyle/>
          <a:p>
            <a:pPr marL="0" indent="0" algn="ctr">
              <a:buNone/>
            </a:pPr>
            <a:r>
              <a:rPr lang="en-US" sz="900" b="1" dirty="0">
                <a:solidFill>
                  <a:srgbClr val="97BC62"/>
                </a:solidFill>
                <a:latin typeface="Calibri" pitchFamily="34" charset="0"/>
                <a:ea typeface="Calibri" pitchFamily="34" charset="-122"/>
                <a:cs typeface="Calibri" pitchFamily="34" charset="-120"/>
              </a:rPr>
              <a:t>STEP 4</a:t>
            </a:r>
            <a:endParaRPr lang="en-US" sz="900" dirty="0"/>
          </a:p>
        </p:txBody>
      </p:sp>
      <p:sp>
        <p:nvSpPr>
          <p:cNvPr id="28" name="Text 26"/>
          <p:cNvSpPr/>
          <p:nvPr/>
        </p:nvSpPr>
        <p:spPr>
          <a:xfrm>
            <a:off x="6949440" y="2240280"/>
            <a:ext cx="1645920" cy="365760"/>
          </a:xfrm>
          <a:prstGeom prst="rect">
            <a:avLst/>
          </a:prstGeom>
          <a:noFill/>
          <a:ln/>
        </p:spPr>
        <p:txBody>
          <a:bodyPr wrap="square" lIns="0" tIns="0" rIns="0" bIns="0" rtlCol="0" anchor="ctr"/>
          <a:lstStyle/>
          <a:p>
            <a:pPr marL="0" indent="0" algn="ctr">
              <a:buNone/>
            </a:pPr>
            <a:r>
              <a:rPr lang="en-US" sz="1400" b="1" dirty="0">
                <a:solidFill>
                  <a:srgbClr val="2D3748"/>
                </a:solidFill>
                <a:latin typeface="Calibri" pitchFamily="34" charset="0"/>
                <a:ea typeface="Calibri" pitchFamily="34" charset="-122"/>
                <a:cs typeface="Calibri" pitchFamily="34" charset="-120"/>
              </a:rPr>
              <a:t>制度適用</a:t>
            </a:r>
            <a:endParaRPr lang="en-US" sz="1400" dirty="0"/>
          </a:p>
        </p:txBody>
      </p:sp>
      <p:sp>
        <p:nvSpPr>
          <p:cNvPr id="29" name="Shape 27"/>
          <p:cNvSpPr/>
          <p:nvPr/>
        </p:nvSpPr>
        <p:spPr>
          <a:xfrm>
            <a:off x="6949440" y="2697480"/>
            <a:ext cx="1645920" cy="822960"/>
          </a:xfrm>
          <a:prstGeom prst="rect">
            <a:avLst/>
          </a:prstGeom>
          <a:solidFill>
            <a:srgbClr val="FFFFFF"/>
          </a:solidFill>
          <a:ln/>
          <a:effectLst>
            <a:outerShdw blurRad="76200" dist="25400" dir="8100000" algn="bl" rotWithShape="0">
              <a:srgbClr val="000000">
                <a:alpha val="10000"/>
              </a:srgbClr>
            </a:outerShdw>
          </a:effectLst>
        </p:spPr>
      </p:sp>
      <p:sp>
        <p:nvSpPr>
          <p:cNvPr id="30" name="Text 28"/>
          <p:cNvSpPr/>
          <p:nvPr/>
        </p:nvSpPr>
        <p:spPr>
          <a:xfrm>
            <a:off x="7040880" y="2743200"/>
            <a:ext cx="1463040" cy="731520"/>
          </a:xfrm>
          <a:prstGeom prst="rect">
            <a:avLst/>
          </a:prstGeom>
          <a:noFill/>
          <a:ln/>
        </p:spPr>
        <p:txBody>
          <a:bodyPr wrap="square" lIns="0" tIns="0" rIns="0" bIns="0" rtlCol="0" anchor="ctr"/>
          <a:lstStyle/>
          <a:p>
            <a:pPr marL="0" indent="0" algn="ctr">
              <a:lnSpc>
                <a:spcPct val="140000"/>
              </a:lnSpc>
              <a:buNone/>
            </a:pPr>
            <a:r>
              <a:rPr lang="en-US" sz="1000" dirty="0">
                <a:solidFill>
                  <a:srgbClr val="718096"/>
                </a:solidFill>
                <a:latin typeface="Calibri" pitchFamily="34" charset="0"/>
                <a:ea typeface="Calibri" pitchFamily="34" charset="-122"/>
                <a:cs typeface="Calibri" pitchFamily="34" charset="-120"/>
              </a:rPr>
              <a:t>承認完了後</a:t>
            </a:r>
            <a:endParaRPr lang="en-US" sz="1000" dirty="0"/>
          </a:p>
          <a:p>
            <a:pPr marL="0" indent="0" algn="ctr">
              <a:lnSpc>
                <a:spcPct val="140000"/>
              </a:lnSpc>
              <a:buNone/>
            </a:pPr>
            <a:r>
              <a:rPr lang="en-US" sz="1000" dirty="0">
                <a:solidFill>
                  <a:srgbClr val="718096"/>
                </a:solidFill>
                <a:latin typeface="Calibri" pitchFamily="34" charset="0"/>
                <a:ea typeface="Calibri" pitchFamily="34" charset="-122"/>
                <a:cs typeface="Calibri" pitchFamily="34" charset="-120"/>
              </a:rPr>
              <a:t>制度が適用されます</a:t>
            </a:r>
            <a:endParaRPr lang="en-US" sz="1000" dirty="0"/>
          </a:p>
        </p:txBody>
      </p:sp>
      <p:sp>
        <p:nvSpPr>
          <p:cNvPr id="31" name="Shape 29"/>
          <p:cNvSpPr/>
          <p:nvPr/>
        </p:nvSpPr>
        <p:spPr>
          <a:xfrm>
            <a:off x="457200" y="3840480"/>
            <a:ext cx="8229600" cy="822960"/>
          </a:xfrm>
          <a:prstGeom prst="rect">
            <a:avLst/>
          </a:prstGeom>
          <a:solidFill>
            <a:srgbClr val="F0F7E8"/>
          </a:solidFill>
          <a:ln/>
        </p:spPr>
      </p:sp>
      <p:sp>
        <p:nvSpPr>
          <p:cNvPr id="32" name="Text 30"/>
          <p:cNvSpPr/>
          <p:nvPr/>
        </p:nvSpPr>
        <p:spPr>
          <a:xfrm>
            <a:off x="731520" y="3840480"/>
            <a:ext cx="7680960" cy="822960"/>
          </a:xfrm>
          <a:prstGeom prst="rect">
            <a:avLst/>
          </a:prstGeom>
          <a:noFill/>
          <a:ln/>
        </p:spPr>
        <p:txBody>
          <a:bodyPr wrap="square" lIns="0" tIns="0" rIns="0" bIns="0" rtlCol="0" anchor="ctr"/>
          <a:lstStyle/>
          <a:p>
            <a:pPr marL="0" indent="0">
              <a:buNone/>
            </a:pPr>
            <a:r>
              <a:rPr lang="en-US" sz="1200" dirty="0">
                <a:solidFill>
                  <a:srgbClr val="2C5F2D"/>
                </a:solidFill>
                <a:latin typeface="Calibri" pitchFamily="34" charset="0"/>
                <a:ea typeface="Calibri" pitchFamily="34" charset="-122"/>
                <a:cs typeface="Calibri" pitchFamily="34" charset="-120"/>
              </a:rPr>
              <a:t>お問い合わせ先：人事部（内線：XXX）/ メール：hr@example.com</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145</Words>
  <Application>Microsoft Office PowerPoint</Application>
  <PresentationFormat>画面に合わせる (16:9)</PresentationFormat>
  <Paragraphs>84</Paragraphs>
  <Slides>5</Slides>
  <Notes>5</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5</vt:i4>
      </vt:variant>
    </vt:vector>
  </HeadingPairs>
  <TitlesOfParts>
    <vt:vector size="9" baseType="lpstr">
      <vt:lpstr>Arial</vt:lpstr>
      <vt:lpstr>Calibri</vt:lpstr>
      <vt:lpstr>Cambria</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社内制度説明テンプレート</dc:title>
  <dc:subject>PptxGenJS Presentation</dc:subject>
  <dc:creator/>
  <cp:lastModifiedBy>隆弘 野邊</cp:lastModifiedBy>
  <cp:revision>2</cp:revision>
  <dcterms:created xsi:type="dcterms:W3CDTF">2026-04-12T02:28:40Z</dcterms:created>
  <dcterms:modified xsi:type="dcterms:W3CDTF">2026-04-12T10:17:04Z</dcterms:modified>
</cp:coreProperties>
</file>