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2D3748"/>
                </a:solidFill>
                <a:latin typeface="Arial"/>
              </a:defRPr>
            </a:pPr>
            <a:r>
              <a:rPr lang="zh-TW" altLang="en-US" sz="1100" b="0" i="0" u="none" strike="noStrike">
                <a:solidFill>
                  <a:srgbClr val="2D3748"/>
                </a:solidFill>
                <a:latin typeface="Arial"/>
              </a:rPr>
              <a:t>市場規模推移（億円）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市場規模</c:v>
                </c:pt>
              </c:strCache>
            </c:strRef>
          </c:tx>
          <c:spPr>
            <a:solidFill>
              <a:srgbClr val="065A82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D3748"/>
                    </a:solidFill>
                    <a:latin typeface="Arial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2026(予)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</c:v>
                </c:pt>
                <c:pt idx="1">
                  <c:v>145</c:v>
                </c:pt>
                <c:pt idx="2">
                  <c:v>170</c:v>
                </c:pt>
                <c:pt idx="3">
                  <c:v>200</c:v>
                </c:pt>
                <c:pt idx="4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E7-4F1C-BA14-8C37DF1509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18096"/>
                </a:solidFill>
                <a:latin typeface="Arial"/>
              </a:defRPr>
            </a:pPr>
            <a:endParaRPr lang="ja-JP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18096"/>
                </a:solidFill>
                <a:latin typeface="Arial"/>
              </a:defRPr>
            </a:pPr>
            <a:endParaRPr lang="ja-JP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2D3748"/>
                </a:solidFill>
                <a:latin typeface="Arial"/>
              </a:defRPr>
            </a:pPr>
            <a:r>
              <a:rPr lang="ja-JP" altLang="en-US" sz="1100" b="0" i="0" u="none" strike="noStrike">
                <a:solidFill>
                  <a:srgbClr val="2D3748"/>
                </a:solidFill>
                <a:latin typeface="Arial"/>
              </a:rPr>
              <a:t>市場シェア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シェア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65A8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4FB-4E13-B287-7AB3E921E505}"/>
              </c:ext>
            </c:extLst>
          </c:dPt>
          <c:dPt>
            <c:idx val="1"/>
            <c:bubble3D val="0"/>
            <c:spPr>
              <a:solidFill>
                <a:srgbClr val="1C729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4FB-4E13-B287-7AB3E921E505}"/>
              </c:ext>
            </c:extLst>
          </c:dPt>
          <c:dPt>
            <c:idx val="2"/>
            <c:bubble3D val="0"/>
            <c:spPr>
              <a:solidFill>
                <a:srgbClr val="A0C4E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4FB-4E13-B287-7AB3E921E505}"/>
              </c:ext>
            </c:extLst>
          </c:dPt>
          <c:dPt>
            <c:idx val="3"/>
            <c:bubble3D val="0"/>
            <c:spPr>
              <a:solidFill>
                <a:srgbClr val="CBD5E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4FB-4E13-B287-7AB3E921E505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ja-JP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FB-4E13-B287-7AB3E921E505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ja-JP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4FB-4E13-B287-7AB3E921E505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ja-JP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FB-4E13-B287-7AB3E921E505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ja-JP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4FB-4E13-B287-7AB3E921E50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自社</c:v>
                </c:pt>
                <c:pt idx="1">
                  <c:v>競合A</c:v>
                </c:pt>
                <c:pt idx="2">
                  <c:v>競合B</c:v>
                </c:pt>
                <c:pt idx="3">
                  <c:v>その他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25</c:v>
                </c:pt>
                <c:pt idx="2">
                  <c:v>20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FB-4E13-B287-7AB3E921E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718096"/>
              </a:solidFill>
            </a:defRPr>
          </a:pPr>
          <a:endParaRPr lang="ja-JP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3564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137160" y="0"/>
            <a:ext cx="54864" cy="514350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/>
          <p:nvPr/>
        </p:nvSpPr>
        <p:spPr>
          <a:xfrm>
            <a:off x="1097280" y="109728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事業提案書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1097280" y="219456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Proposal Template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097280" y="3017520"/>
            <a:ext cx="1828800" cy="36576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1097280" y="347472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A0AE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提案者：　　　　　　　　</a:t>
            </a:r>
            <a:endParaRPr lang="en-US" sz="13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A0AE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日付：　　年　　月　　日</a:t>
            </a:r>
            <a:endParaRPr lang="en-US" sz="13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A0AE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部署：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目次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097280"/>
            <a:ext cx="7863840" cy="548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20700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10972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　背景と課題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1828800"/>
            <a:ext cx="7863840" cy="548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1938528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71600" y="18288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　市場分析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640080" y="2560320"/>
            <a:ext cx="7863840" cy="548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267004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71600" y="25603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　提案内容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640080" y="3291840"/>
            <a:ext cx="7863840" cy="548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3401568"/>
            <a:ext cx="329184" cy="32918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71600" y="32918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　実施計画・スケジュール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640080" y="4023360"/>
            <a:ext cx="7863840" cy="548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4133088"/>
            <a:ext cx="329184" cy="32918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371600" y="402336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　期待効果・収支見込み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背景と課題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0058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背景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3383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業界全体の動向や社内の現状を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ここに記載してください。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・市場環境の変化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・顧客ニーズの多様化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・技術革新への対応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0058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37760" y="10058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課題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29200" y="1645920"/>
            <a:ext cx="3383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現状の課題を具体的に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・課題1の説明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・課題2の説明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・課題3の説明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事業提案書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市場分析</a:t>
            </a:r>
            <a:endParaRPr lang="en-US" sz="22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2287421965"/>
              </p:ext>
            </p:extLst>
          </p:nvPr>
        </p:nvGraphicFramePr>
        <p:xfrm>
          <a:off x="457200" y="914400"/>
          <a:ext cx="5029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1"/>
          <p:cNvGraphicFramePr/>
          <p:nvPr/>
        </p:nvGraphicFramePr>
        <p:xfrm>
          <a:off x="5669280" y="914400"/>
          <a:ext cx="3200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事業提案書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提案内容・実施計画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56032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2560320" cy="5029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097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1737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準備・調査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2057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1〜3ヶ月目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31520" y="2468880"/>
            <a:ext cx="201168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606040"/>
            <a:ext cx="2011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市場調査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体制構築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要件定義</a:t>
            </a:r>
            <a:endParaRPr lang="en-US" sz="11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2560320"/>
            <a:ext cx="201168" cy="201168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383280" y="1097280"/>
            <a:ext cx="256032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383280" y="1097280"/>
            <a:ext cx="2560320" cy="5029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4" name="Text 11"/>
          <p:cNvSpPr/>
          <p:nvPr/>
        </p:nvSpPr>
        <p:spPr>
          <a:xfrm>
            <a:off x="3474720" y="1097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566160" y="1737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開発・導入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566160" y="2057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4〜6ヶ月目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3657600" y="2468880"/>
            <a:ext cx="201168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8" name="Text 15"/>
          <p:cNvSpPr/>
          <p:nvPr/>
        </p:nvSpPr>
        <p:spPr>
          <a:xfrm>
            <a:off x="3657600" y="2606040"/>
            <a:ext cx="2011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システム開発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テスト運用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社内研修</a:t>
            </a:r>
            <a:endParaRPr lang="en-US" sz="1100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2560320"/>
            <a:ext cx="201168" cy="201168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6309360" y="1097280"/>
            <a:ext cx="256032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6309360" y="1097280"/>
            <a:ext cx="2560320" cy="502920"/>
          </a:xfrm>
          <a:prstGeom prst="rect">
            <a:avLst/>
          </a:prstGeom>
          <a:solidFill>
            <a:srgbClr val="4A9BB5"/>
          </a:solidFill>
          <a:ln/>
        </p:spPr>
      </p:sp>
      <p:sp>
        <p:nvSpPr>
          <p:cNvPr id="22" name="Text 18"/>
          <p:cNvSpPr/>
          <p:nvPr/>
        </p:nvSpPr>
        <p:spPr>
          <a:xfrm>
            <a:off x="6400800" y="1097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6492240" y="1737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展開・評価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6492240" y="2057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7〜12ヶ月目</a:t>
            </a:r>
            <a:endParaRPr lang="en-US" sz="1000" dirty="0"/>
          </a:p>
        </p:txBody>
      </p:sp>
      <p:sp>
        <p:nvSpPr>
          <p:cNvPr id="25" name="Shape 21"/>
          <p:cNvSpPr/>
          <p:nvPr/>
        </p:nvSpPr>
        <p:spPr>
          <a:xfrm>
            <a:off x="6583680" y="2468880"/>
            <a:ext cx="201168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6" name="Text 22"/>
          <p:cNvSpPr/>
          <p:nvPr/>
        </p:nvSpPr>
        <p:spPr>
          <a:xfrm>
            <a:off x="6583680" y="2606040"/>
            <a:ext cx="2011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本格運用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効果測定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改善施策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事業提案書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期待効果・収支見込み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12801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0972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売上増加率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14630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+25%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3291840" y="100584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91840" y="1005840"/>
            <a:ext cx="73152" cy="12801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3566160" y="10972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コスト削減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566160" y="14630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¥15M</a:t>
            </a:r>
            <a:endParaRPr lang="en-US" sz="3200" dirty="0"/>
          </a:p>
        </p:txBody>
      </p:sp>
      <p:sp>
        <p:nvSpPr>
          <p:cNvPr id="12" name="Shape 10"/>
          <p:cNvSpPr/>
          <p:nvPr/>
        </p:nvSpPr>
        <p:spPr>
          <a:xfrm>
            <a:off x="6126480" y="100584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6480" y="1005840"/>
            <a:ext cx="73152" cy="1280160"/>
          </a:xfrm>
          <a:prstGeom prst="rect">
            <a:avLst/>
          </a:prstGeom>
          <a:solidFill>
            <a:srgbClr val="4A9BB5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0972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顧客満足度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0" y="14630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64008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収支見込み（3年間）</a:t>
            </a:r>
            <a:endParaRPr lang="en-US" sz="13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26080"/>
          <a:ext cx="8229600" cy="132588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4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項目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1年目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2年目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3年目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売上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¥50M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¥80M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¥120M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コスト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¥30M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¥25M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¥20M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65A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利益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065A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¥20M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065A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¥55M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065A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¥100M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事業提案書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154</Words>
  <Application>Microsoft Office PowerPoint</Application>
  <PresentationFormat>画面に合わせる (16:9)</PresentationFormat>
  <Paragraphs>82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事業提案書テンプレート</dc:title>
  <dc:subject>PptxGenJS Presentation</dc:subject>
  <dc:creator/>
  <cp:lastModifiedBy>隆弘 野邊</cp:lastModifiedBy>
  <cp:revision>4</cp:revision>
  <dcterms:created xsi:type="dcterms:W3CDTF">2026-04-12T02:24:38Z</dcterms:created>
  <dcterms:modified xsi:type="dcterms:W3CDTF">2026-04-12T10:06:32Z</dcterms:modified>
</cp:coreProperties>
</file>