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70" autoAdjust="0"/>
    <p:restoredTop sz="94610" autoAdjust="0"/>
  </p:normalViewPr>
  <p:slideViewPr>
    <p:cSldViewPr snapToGrid="0" snapToObjects="1">
      <p:cViewPr varScale="1">
        <p:scale>
          <a:sx n="110" d="100"/>
          <a:sy n="110" d="100"/>
        </p:scale>
        <p:origin x="72" y="7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339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0C3F0F5-7CD9-31F6-5D20-06D461E825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3E99638-A47D-1E20-EF86-170FF65330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C06F6-26C9-4B3F-B8C4-B440F0989A84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6A8A0F-172F-97BF-5177-EA9887FD5D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929DCE-3935-B58A-4575-0A829B73E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46606-93E7-4719-8233-600022A7B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755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65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142A47"/>
          </a:solidFill>
          <a:ln w="12700">
            <a:solidFill>
              <a:srgbClr val="142A4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65760"/>
            <a:ext cx="2286000" cy="2286000"/>
          </a:xfrm>
          <a:prstGeom prst="ellipse">
            <a:avLst/>
          </a:prstGeom>
          <a:solidFill>
            <a:srgbClr val="2E86C1">
              <a:alpha val="40000"/>
            </a:srgbClr>
          </a:solidFill>
          <a:ln w="12700">
            <a:solidFill>
              <a:srgbClr val="2E86C1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2377440"/>
            <a:ext cx="1371600" cy="1371600"/>
          </a:xfrm>
          <a:prstGeom prst="ellipse">
            <a:avLst/>
          </a:prstGeom>
          <a:solidFill>
            <a:srgbClr val="F39C12">
              <a:alpha val="60000"/>
            </a:srgbClr>
          </a:solidFill>
          <a:ln w="12700">
            <a:solidFill>
              <a:srgbClr val="F39C12">
                <a:alpha val="6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403604"/>
            <a:ext cx="612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製品開発会議</a:t>
            </a:r>
            <a:endParaRPr lang="en-US" sz="4000" b="1" dirty="0"/>
          </a:p>
        </p:txBody>
      </p:sp>
      <p:sp>
        <p:nvSpPr>
          <p:cNvPr id="8" name="Shape 6"/>
          <p:cNvSpPr/>
          <p:nvPr/>
        </p:nvSpPr>
        <p:spPr>
          <a:xfrm>
            <a:off x="365760" y="2331720"/>
            <a:ext cx="475488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2560320"/>
            <a:ext cx="1463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プロジェクト名：</a:t>
            </a:r>
            <a:endParaRPr lang="en-US" sz="1300" b="1" dirty="0"/>
          </a:p>
        </p:txBody>
      </p:sp>
      <p:sp>
        <p:nvSpPr>
          <p:cNvPr id="10" name="Text 8"/>
          <p:cNvSpPr/>
          <p:nvPr/>
        </p:nvSpPr>
        <p:spPr>
          <a:xfrm>
            <a:off x="1874520" y="2560320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＿＿＿＿＿＿＿＿＿＿＿</a:t>
            </a:r>
            <a:endParaRPr lang="en-US" sz="1300" b="1" dirty="0"/>
          </a:p>
        </p:txBody>
      </p:sp>
      <p:sp>
        <p:nvSpPr>
          <p:cNvPr id="11" name="Text 9"/>
          <p:cNvSpPr/>
          <p:nvPr/>
        </p:nvSpPr>
        <p:spPr>
          <a:xfrm>
            <a:off x="365760" y="2944368"/>
            <a:ext cx="1463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開催日：</a:t>
            </a:r>
            <a:endParaRPr lang="en-US" sz="1300" b="1" dirty="0"/>
          </a:p>
        </p:txBody>
      </p:sp>
      <p:sp>
        <p:nvSpPr>
          <p:cNvPr id="12" name="Text 10"/>
          <p:cNvSpPr/>
          <p:nvPr/>
        </p:nvSpPr>
        <p:spPr>
          <a:xfrm>
            <a:off x="1874520" y="2944368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　　月　　日（　）</a:t>
            </a:r>
            <a:endParaRPr lang="en-US" sz="1300" b="1" dirty="0"/>
          </a:p>
        </p:txBody>
      </p:sp>
      <p:sp>
        <p:nvSpPr>
          <p:cNvPr id="13" name="Text 11"/>
          <p:cNvSpPr/>
          <p:nvPr/>
        </p:nvSpPr>
        <p:spPr>
          <a:xfrm>
            <a:off x="365760" y="3328416"/>
            <a:ext cx="1463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時　間：</a:t>
            </a:r>
            <a:endParaRPr lang="en-US" sz="1300" b="1" dirty="0"/>
          </a:p>
        </p:txBody>
      </p:sp>
      <p:sp>
        <p:nvSpPr>
          <p:cNvPr id="14" name="Text 12"/>
          <p:cNvSpPr/>
          <p:nvPr/>
        </p:nvSpPr>
        <p:spPr>
          <a:xfrm>
            <a:off x="1874520" y="3328416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　:　　〜　　:　　</a:t>
            </a:r>
            <a:endParaRPr lang="en-US" sz="1300" b="1" dirty="0"/>
          </a:p>
        </p:txBody>
      </p:sp>
      <p:sp>
        <p:nvSpPr>
          <p:cNvPr id="15" name="Text 13"/>
          <p:cNvSpPr/>
          <p:nvPr/>
        </p:nvSpPr>
        <p:spPr>
          <a:xfrm>
            <a:off x="365760" y="3712464"/>
            <a:ext cx="1463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場　所：</a:t>
            </a:r>
            <a:endParaRPr lang="en-US" sz="1300" b="1" dirty="0"/>
          </a:p>
        </p:txBody>
      </p:sp>
      <p:sp>
        <p:nvSpPr>
          <p:cNvPr id="16" name="Text 14"/>
          <p:cNvSpPr/>
          <p:nvPr/>
        </p:nvSpPr>
        <p:spPr>
          <a:xfrm>
            <a:off x="1874520" y="3712464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＿＿＿＿＿＿＿＿＿＿</a:t>
            </a:r>
            <a:endParaRPr lang="en-US" sz="1300" b="1" dirty="0"/>
          </a:p>
        </p:txBody>
      </p:sp>
      <p:sp>
        <p:nvSpPr>
          <p:cNvPr id="17" name="Text 15"/>
          <p:cNvSpPr/>
          <p:nvPr/>
        </p:nvSpPr>
        <p:spPr>
          <a:xfrm>
            <a:off x="365760" y="4096512"/>
            <a:ext cx="1463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参加者：</a:t>
            </a:r>
            <a:endParaRPr lang="en-US" sz="1300" b="1" dirty="0"/>
          </a:p>
        </p:txBody>
      </p:sp>
      <p:sp>
        <p:nvSpPr>
          <p:cNvPr id="18" name="Text 16"/>
          <p:cNvSpPr/>
          <p:nvPr/>
        </p:nvSpPr>
        <p:spPr>
          <a:xfrm>
            <a:off x="1874520" y="4096512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＿＿＿＿＿＿＿＿＿＿＿＿＿＿</a:t>
            </a:r>
            <a:endParaRPr lang="en-US" sz="13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アジェンダ　概要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109728" cy="804672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9669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b="1" dirty="0"/>
          </a:p>
        </p:txBody>
      </p:sp>
      <p:sp>
        <p:nvSpPr>
          <p:cNvPr id="8" name="Text 6"/>
          <p:cNvSpPr/>
          <p:nvPr/>
        </p:nvSpPr>
        <p:spPr>
          <a:xfrm>
            <a:off x="1024128" y="99669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開会・前回確認</a:t>
            </a:r>
            <a:endParaRPr lang="en-US" sz="1300" b="1" dirty="0"/>
          </a:p>
        </p:txBody>
      </p:sp>
      <p:sp>
        <p:nvSpPr>
          <p:cNvPr id="9" name="Text 7"/>
          <p:cNvSpPr/>
          <p:nvPr/>
        </p:nvSpPr>
        <p:spPr>
          <a:xfrm>
            <a:off x="3657600" y="99669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5分</a:t>
            </a:r>
            <a:endParaRPr lang="en-US" sz="1200" b="1" dirty="0"/>
          </a:p>
        </p:txBody>
      </p:sp>
      <p:sp>
        <p:nvSpPr>
          <p:cNvPr id="10" name="Shape 8"/>
          <p:cNvSpPr/>
          <p:nvPr/>
        </p:nvSpPr>
        <p:spPr>
          <a:xfrm>
            <a:off x="274320" y="192024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1920240"/>
            <a:ext cx="109728" cy="804672"/>
          </a:xfrm>
          <a:prstGeom prst="rect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95681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b="1" dirty="0"/>
          </a:p>
        </p:txBody>
      </p:sp>
      <p:sp>
        <p:nvSpPr>
          <p:cNvPr id="13" name="Text 11"/>
          <p:cNvSpPr/>
          <p:nvPr/>
        </p:nvSpPr>
        <p:spPr>
          <a:xfrm>
            <a:off x="1024128" y="195681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開発進捗報告</a:t>
            </a:r>
            <a:endParaRPr lang="en-US" sz="1300" b="1" dirty="0"/>
          </a:p>
        </p:txBody>
      </p:sp>
      <p:sp>
        <p:nvSpPr>
          <p:cNvPr id="14" name="Text 12"/>
          <p:cNvSpPr/>
          <p:nvPr/>
        </p:nvSpPr>
        <p:spPr>
          <a:xfrm>
            <a:off x="3657600" y="195681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20分</a:t>
            </a:r>
            <a:endParaRPr lang="en-US" sz="1200" b="1" dirty="0"/>
          </a:p>
        </p:txBody>
      </p:sp>
      <p:sp>
        <p:nvSpPr>
          <p:cNvPr id="15" name="Shape 13"/>
          <p:cNvSpPr/>
          <p:nvPr/>
        </p:nvSpPr>
        <p:spPr>
          <a:xfrm>
            <a:off x="274320" y="288036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880360"/>
            <a:ext cx="109728" cy="8046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91693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b="1" dirty="0"/>
          </a:p>
        </p:txBody>
      </p:sp>
      <p:sp>
        <p:nvSpPr>
          <p:cNvPr id="18" name="Text 16"/>
          <p:cNvSpPr/>
          <p:nvPr/>
        </p:nvSpPr>
        <p:spPr>
          <a:xfrm>
            <a:off x="1024128" y="291693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課題・リスクの共有</a:t>
            </a:r>
            <a:endParaRPr lang="en-US" sz="1300" b="1" dirty="0"/>
          </a:p>
        </p:txBody>
      </p:sp>
      <p:sp>
        <p:nvSpPr>
          <p:cNvPr id="19" name="Text 17"/>
          <p:cNvSpPr/>
          <p:nvPr/>
        </p:nvSpPr>
        <p:spPr>
          <a:xfrm>
            <a:off x="3657600" y="291693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15分</a:t>
            </a:r>
            <a:endParaRPr lang="en-US" sz="1200" b="1" dirty="0"/>
          </a:p>
        </p:txBody>
      </p:sp>
      <p:sp>
        <p:nvSpPr>
          <p:cNvPr id="20" name="Shape 18"/>
          <p:cNvSpPr/>
          <p:nvPr/>
        </p:nvSpPr>
        <p:spPr>
          <a:xfrm>
            <a:off x="274320" y="384048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840480"/>
            <a:ext cx="109728" cy="804672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87705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E44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b="1" dirty="0"/>
          </a:p>
        </p:txBody>
      </p:sp>
      <p:sp>
        <p:nvSpPr>
          <p:cNvPr id="23" name="Text 21"/>
          <p:cNvSpPr/>
          <p:nvPr/>
        </p:nvSpPr>
        <p:spPr>
          <a:xfrm>
            <a:off x="1024128" y="387705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仕様・設計レビュー</a:t>
            </a:r>
            <a:endParaRPr lang="en-US" sz="1300" b="1" dirty="0"/>
          </a:p>
        </p:txBody>
      </p:sp>
      <p:sp>
        <p:nvSpPr>
          <p:cNvPr id="24" name="Text 22"/>
          <p:cNvSpPr/>
          <p:nvPr/>
        </p:nvSpPr>
        <p:spPr>
          <a:xfrm>
            <a:off x="3657600" y="387705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20分</a:t>
            </a:r>
            <a:endParaRPr lang="en-US" sz="1200" b="1" dirty="0"/>
          </a:p>
        </p:txBody>
      </p:sp>
      <p:sp>
        <p:nvSpPr>
          <p:cNvPr id="25" name="Shape 23"/>
          <p:cNvSpPr/>
          <p:nvPr/>
        </p:nvSpPr>
        <p:spPr>
          <a:xfrm>
            <a:off x="4800600" y="96012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800600" y="960120"/>
            <a:ext cx="109728" cy="804672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46904" y="99669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b="1" dirty="0"/>
          </a:p>
        </p:txBody>
      </p:sp>
      <p:sp>
        <p:nvSpPr>
          <p:cNvPr id="28" name="Text 26"/>
          <p:cNvSpPr/>
          <p:nvPr/>
        </p:nvSpPr>
        <p:spPr>
          <a:xfrm>
            <a:off x="5550408" y="99669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次フェーズの計画確認</a:t>
            </a:r>
            <a:endParaRPr lang="en-US" sz="1300" b="1" dirty="0"/>
          </a:p>
        </p:txBody>
      </p:sp>
      <p:sp>
        <p:nvSpPr>
          <p:cNvPr id="29" name="Text 27"/>
          <p:cNvSpPr/>
          <p:nvPr/>
        </p:nvSpPr>
        <p:spPr>
          <a:xfrm>
            <a:off x="8183880" y="99669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15分</a:t>
            </a:r>
            <a:endParaRPr lang="en-US" sz="1200" b="1" dirty="0"/>
          </a:p>
        </p:txBody>
      </p:sp>
      <p:sp>
        <p:nvSpPr>
          <p:cNvPr id="30" name="Shape 28"/>
          <p:cNvSpPr/>
          <p:nvPr/>
        </p:nvSpPr>
        <p:spPr>
          <a:xfrm>
            <a:off x="4800600" y="192024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800600" y="1920240"/>
            <a:ext cx="109728" cy="804672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946904" y="195681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b="1" dirty="0"/>
          </a:p>
        </p:txBody>
      </p:sp>
      <p:sp>
        <p:nvSpPr>
          <p:cNvPr id="33" name="Text 31"/>
          <p:cNvSpPr/>
          <p:nvPr/>
        </p:nvSpPr>
        <p:spPr>
          <a:xfrm>
            <a:off x="5550408" y="195681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アクションアイテム確認</a:t>
            </a:r>
            <a:endParaRPr lang="en-US" sz="1300" b="1" dirty="0"/>
          </a:p>
        </p:txBody>
      </p:sp>
      <p:sp>
        <p:nvSpPr>
          <p:cNvPr id="34" name="Text 32"/>
          <p:cNvSpPr/>
          <p:nvPr/>
        </p:nvSpPr>
        <p:spPr>
          <a:xfrm>
            <a:off x="8183880" y="195681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10分</a:t>
            </a:r>
            <a:endParaRPr lang="en-US" sz="1200" b="1" dirty="0"/>
          </a:p>
        </p:txBody>
      </p:sp>
      <p:sp>
        <p:nvSpPr>
          <p:cNvPr id="35" name="Shape 33"/>
          <p:cNvSpPr/>
          <p:nvPr/>
        </p:nvSpPr>
        <p:spPr>
          <a:xfrm>
            <a:off x="4800600" y="2880360"/>
            <a:ext cx="42062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800600" y="2880360"/>
            <a:ext cx="109728" cy="804672"/>
          </a:xfrm>
          <a:prstGeom prst="rect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946904" y="2916936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b="1" dirty="0"/>
          </a:p>
        </p:txBody>
      </p:sp>
      <p:sp>
        <p:nvSpPr>
          <p:cNvPr id="38" name="Text 36"/>
          <p:cNvSpPr/>
          <p:nvPr/>
        </p:nvSpPr>
        <p:spPr>
          <a:xfrm>
            <a:off x="5550408" y="2916936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その他・質疑応答</a:t>
            </a:r>
            <a:endParaRPr lang="en-US" sz="1300" b="1" dirty="0"/>
          </a:p>
        </p:txBody>
      </p:sp>
      <p:sp>
        <p:nvSpPr>
          <p:cNvPr id="39" name="Text 37"/>
          <p:cNvSpPr/>
          <p:nvPr/>
        </p:nvSpPr>
        <p:spPr>
          <a:xfrm>
            <a:off x="8183880" y="2916936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5分</a:t>
            </a:r>
            <a:endParaRPr lang="en-US" sz="1200" b="1" dirty="0"/>
          </a:p>
        </p:txBody>
      </p:sp>
      <p:sp>
        <p:nvSpPr>
          <p:cNvPr id="40" name="Shape 38"/>
          <p:cNvSpPr/>
          <p:nvPr/>
        </p:nvSpPr>
        <p:spPr>
          <a:xfrm>
            <a:off x="274320" y="4709160"/>
            <a:ext cx="8595360" cy="27432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5760" y="4709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合計時間：90分　　司会進行：＿＿＿＿＿　　記録者：＿＿＿＿＿</a:t>
            </a:r>
            <a:endParaRPr lang="en-US" sz="11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　開会・前回確認</a:t>
            </a:r>
            <a:endParaRPr lang="en-US" sz="2600" b="1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目的</a:t>
            </a:r>
            <a:endParaRPr lang="en-US" sz="1400" b="1" dirty="0"/>
          </a:p>
        </p:txBody>
      </p:sp>
      <p:sp>
        <p:nvSpPr>
          <p:cNvPr id="6" name="Text 4"/>
          <p:cNvSpPr/>
          <p:nvPr/>
        </p:nvSpPr>
        <p:spPr>
          <a:xfrm>
            <a:off x="548640" y="1325880"/>
            <a:ext cx="8046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本日の会議の目的と流れを確認し、前回からの持ち越し事項をクリアにします。</a:t>
            </a:r>
            <a:endParaRPr lang="en-US" sz="1200" b="1" dirty="0"/>
          </a:p>
        </p:txBody>
      </p:sp>
      <p:sp>
        <p:nvSpPr>
          <p:cNvPr id="7" name="Shape 5"/>
          <p:cNvSpPr/>
          <p:nvPr/>
        </p:nvSpPr>
        <p:spPr>
          <a:xfrm>
            <a:off x="365760" y="1828800"/>
            <a:ext cx="8412480" cy="411480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8288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前回決定事項・持ち越し確認</a:t>
            </a:r>
            <a:endParaRPr lang="en-US" sz="1400" b="1" dirty="0"/>
          </a:p>
        </p:txBody>
      </p:sp>
      <p:sp>
        <p:nvSpPr>
          <p:cNvPr id="9" name="Shape 7"/>
          <p:cNvSpPr/>
          <p:nvPr/>
        </p:nvSpPr>
        <p:spPr>
          <a:xfrm>
            <a:off x="365760" y="2240280"/>
            <a:ext cx="8412480" cy="365760"/>
          </a:xfrm>
          <a:prstGeom prst="rect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24028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</a:t>
            </a:r>
            <a:endParaRPr lang="en-US" sz="1100" b="1" dirty="0"/>
          </a:p>
        </p:txBody>
      </p:sp>
      <p:sp>
        <p:nvSpPr>
          <p:cNvPr id="11" name="Text 9"/>
          <p:cNvSpPr/>
          <p:nvPr/>
        </p:nvSpPr>
        <p:spPr>
          <a:xfrm>
            <a:off x="822960" y="22402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前回の決定事項・アクション</a:t>
            </a:r>
            <a:endParaRPr lang="en-US" sz="1100" b="1" dirty="0"/>
          </a:p>
        </p:txBody>
      </p:sp>
      <p:sp>
        <p:nvSpPr>
          <p:cNvPr id="12" name="Text 10"/>
          <p:cNvSpPr/>
          <p:nvPr/>
        </p:nvSpPr>
        <p:spPr>
          <a:xfrm>
            <a:off x="4937760" y="22402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担当者</a:t>
            </a:r>
            <a:endParaRPr lang="en-US" sz="1100" b="1" dirty="0"/>
          </a:p>
        </p:txBody>
      </p:sp>
      <p:sp>
        <p:nvSpPr>
          <p:cNvPr id="13" name="Text 11"/>
          <p:cNvSpPr/>
          <p:nvPr/>
        </p:nvSpPr>
        <p:spPr>
          <a:xfrm>
            <a:off x="6766560" y="224028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期限</a:t>
            </a:r>
            <a:endParaRPr lang="en-US" sz="1100" b="1" dirty="0"/>
          </a:p>
        </p:txBody>
      </p:sp>
      <p:sp>
        <p:nvSpPr>
          <p:cNvPr id="14" name="Text 12"/>
          <p:cNvSpPr/>
          <p:nvPr/>
        </p:nvSpPr>
        <p:spPr>
          <a:xfrm>
            <a:off x="7955280" y="22402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状況</a:t>
            </a:r>
            <a:endParaRPr lang="en-US" sz="1100" b="1" dirty="0"/>
          </a:p>
        </p:txBody>
      </p:sp>
      <p:sp>
        <p:nvSpPr>
          <p:cNvPr id="15" name="Shape 13"/>
          <p:cNvSpPr/>
          <p:nvPr/>
        </p:nvSpPr>
        <p:spPr>
          <a:xfrm>
            <a:off x="365760" y="2606040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2606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b="1" dirty="0"/>
          </a:p>
        </p:txBody>
      </p:sp>
      <p:sp>
        <p:nvSpPr>
          <p:cNvPr id="17" name="Text 15"/>
          <p:cNvSpPr/>
          <p:nvPr/>
        </p:nvSpPr>
        <p:spPr>
          <a:xfrm>
            <a:off x="8046720" y="26060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/ △ / ×</a:t>
            </a:r>
            <a:endParaRPr lang="en-US" sz="900" b="1" dirty="0"/>
          </a:p>
        </p:txBody>
      </p:sp>
      <p:sp>
        <p:nvSpPr>
          <p:cNvPr id="18" name="Shape 16"/>
          <p:cNvSpPr/>
          <p:nvPr/>
        </p:nvSpPr>
        <p:spPr>
          <a:xfrm>
            <a:off x="365760" y="3081528"/>
            <a:ext cx="8412480" cy="457200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30815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b="1" dirty="0"/>
          </a:p>
        </p:txBody>
      </p:sp>
      <p:sp>
        <p:nvSpPr>
          <p:cNvPr id="20" name="Text 18"/>
          <p:cNvSpPr/>
          <p:nvPr/>
        </p:nvSpPr>
        <p:spPr>
          <a:xfrm>
            <a:off x="8046720" y="30815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/ △ / ×</a:t>
            </a:r>
            <a:endParaRPr lang="en-US" sz="900" b="1" dirty="0"/>
          </a:p>
        </p:txBody>
      </p:sp>
      <p:sp>
        <p:nvSpPr>
          <p:cNvPr id="21" name="Shape 19"/>
          <p:cNvSpPr/>
          <p:nvPr/>
        </p:nvSpPr>
        <p:spPr>
          <a:xfrm>
            <a:off x="365760" y="3557016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5760" y="355701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b="1" dirty="0"/>
          </a:p>
        </p:txBody>
      </p:sp>
      <p:sp>
        <p:nvSpPr>
          <p:cNvPr id="23" name="Text 21"/>
          <p:cNvSpPr/>
          <p:nvPr/>
        </p:nvSpPr>
        <p:spPr>
          <a:xfrm>
            <a:off x="8046720" y="3557016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/ △ / ×</a:t>
            </a:r>
            <a:endParaRPr lang="en-US" sz="900" b="1" dirty="0"/>
          </a:p>
        </p:txBody>
      </p:sp>
      <p:sp>
        <p:nvSpPr>
          <p:cNvPr id="24" name="Shape 22"/>
          <p:cNvSpPr/>
          <p:nvPr/>
        </p:nvSpPr>
        <p:spPr>
          <a:xfrm>
            <a:off x="365760" y="4032504"/>
            <a:ext cx="8412480" cy="457200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03250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b="1" dirty="0"/>
          </a:p>
        </p:txBody>
      </p:sp>
      <p:sp>
        <p:nvSpPr>
          <p:cNvPr id="26" name="Text 24"/>
          <p:cNvSpPr/>
          <p:nvPr/>
        </p:nvSpPr>
        <p:spPr>
          <a:xfrm>
            <a:off x="8046720" y="4032504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/ △ / ×</a:t>
            </a:r>
            <a:endParaRPr lang="en-US" sz="900" b="1" dirty="0"/>
          </a:p>
        </p:txBody>
      </p:sp>
      <p:sp>
        <p:nvSpPr>
          <p:cNvPr id="27" name="Shape 25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FEF9E7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予定時間：5分</a:t>
            </a:r>
            <a:endParaRPr lang="en-US" sz="1100" b="1" dirty="0"/>
          </a:p>
        </p:txBody>
      </p:sp>
      <p:sp>
        <p:nvSpPr>
          <p:cNvPr id="29" name="Text 27"/>
          <p:cNvSpPr/>
          <p:nvPr/>
        </p:nvSpPr>
        <p:spPr>
          <a:xfrm>
            <a:off x="6400800" y="46634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担当：司会進行者</a:t>
            </a:r>
            <a:endParaRPr lang="en-US" sz="11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　開発進捗報告</a:t>
            </a:r>
            <a:endParaRPr lang="en-US" sz="2600" b="1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フェーズ別進捗状況</a:t>
            </a:r>
            <a:endParaRPr lang="en-US" sz="1400" b="1" dirty="0"/>
          </a:p>
        </p:txBody>
      </p:sp>
      <p:sp>
        <p:nvSpPr>
          <p:cNvPr id="6" name="Text 4"/>
          <p:cNvSpPr/>
          <p:nvPr/>
        </p:nvSpPr>
        <p:spPr>
          <a:xfrm>
            <a:off x="365760" y="1417320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要件定義</a:t>
            </a:r>
            <a:endParaRPr lang="en-US" sz="1200" b="1" dirty="0"/>
          </a:p>
        </p:txBody>
      </p:sp>
      <p:sp>
        <p:nvSpPr>
          <p:cNvPr id="7" name="Shape 5"/>
          <p:cNvSpPr/>
          <p:nvPr/>
        </p:nvSpPr>
        <p:spPr>
          <a:xfrm>
            <a:off x="2011680" y="1508760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0" y="1508760"/>
            <a:ext cx="5120640" cy="256032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0" y="14173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200" b="1" dirty="0"/>
          </a:p>
        </p:txBody>
      </p:sp>
      <p:sp>
        <p:nvSpPr>
          <p:cNvPr id="10" name="Text 8"/>
          <p:cNvSpPr/>
          <p:nvPr/>
        </p:nvSpPr>
        <p:spPr>
          <a:xfrm>
            <a:off x="7909560" y="141732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完了</a:t>
            </a:r>
            <a:endParaRPr lang="en-US" sz="1100" b="1" dirty="0"/>
          </a:p>
        </p:txBody>
      </p:sp>
      <p:sp>
        <p:nvSpPr>
          <p:cNvPr id="11" name="Text 9"/>
          <p:cNvSpPr/>
          <p:nvPr/>
        </p:nvSpPr>
        <p:spPr>
          <a:xfrm>
            <a:off x="365760" y="1947672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基本設計</a:t>
            </a:r>
            <a:endParaRPr lang="en-US" sz="1200" b="1" dirty="0"/>
          </a:p>
        </p:txBody>
      </p:sp>
      <p:sp>
        <p:nvSpPr>
          <p:cNvPr id="12" name="Shape 10"/>
          <p:cNvSpPr/>
          <p:nvPr/>
        </p:nvSpPr>
        <p:spPr>
          <a:xfrm>
            <a:off x="2011680" y="2039112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11680" y="2039112"/>
            <a:ext cx="5120640" cy="256032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23760" y="194767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200" b="1" dirty="0"/>
          </a:p>
        </p:txBody>
      </p:sp>
      <p:sp>
        <p:nvSpPr>
          <p:cNvPr id="15" name="Text 13"/>
          <p:cNvSpPr/>
          <p:nvPr/>
        </p:nvSpPr>
        <p:spPr>
          <a:xfrm>
            <a:off x="7909560" y="1947672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完了</a:t>
            </a:r>
            <a:endParaRPr lang="en-US" sz="1100" b="1" dirty="0"/>
          </a:p>
        </p:txBody>
      </p:sp>
      <p:sp>
        <p:nvSpPr>
          <p:cNvPr id="16" name="Text 14"/>
          <p:cNvSpPr/>
          <p:nvPr/>
        </p:nvSpPr>
        <p:spPr>
          <a:xfrm>
            <a:off x="365760" y="247802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詳細設計</a:t>
            </a:r>
            <a:endParaRPr lang="en-US" sz="1200" b="1" dirty="0"/>
          </a:p>
        </p:txBody>
      </p:sp>
      <p:sp>
        <p:nvSpPr>
          <p:cNvPr id="17" name="Shape 15"/>
          <p:cNvSpPr/>
          <p:nvPr/>
        </p:nvSpPr>
        <p:spPr>
          <a:xfrm>
            <a:off x="2011680" y="2569464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011680" y="2569464"/>
            <a:ext cx="4096512" cy="256032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223760" y="2478024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200" b="1" dirty="0"/>
          </a:p>
        </p:txBody>
      </p:sp>
      <p:sp>
        <p:nvSpPr>
          <p:cNvPr id="20" name="Text 18"/>
          <p:cNvSpPr/>
          <p:nvPr/>
        </p:nvSpPr>
        <p:spPr>
          <a:xfrm>
            <a:off x="7909560" y="2478024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進行中</a:t>
            </a:r>
            <a:endParaRPr lang="en-US" sz="1100" b="1" dirty="0"/>
          </a:p>
        </p:txBody>
      </p:sp>
      <p:sp>
        <p:nvSpPr>
          <p:cNvPr id="21" name="Text 19"/>
          <p:cNvSpPr/>
          <p:nvPr/>
        </p:nvSpPr>
        <p:spPr>
          <a:xfrm>
            <a:off x="365760" y="3008376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実装・開発</a:t>
            </a:r>
            <a:endParaRPr lang="en-US" sz="1200" b="1" dirty="0"/>
          </a:p>
        </p:txBody>
      </p:sp>
      <p:sp>
        <p:nvSpPr>
          <p:cNvPr id="22" name="Shape 20"/>
          <p:cNvSpPr/>
          <p:nvPr/>
        </p:nvSpPr>
        <p:spPr>
          <a:xfrm>
            <a:off x="2011680" y="3099816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011680" y="3099816"/>
            <a:ext cx="2304288" cy="256032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0" y="3008376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</a:t>
            </a:r>
            <a:endParaRPr lang="en-US" sz="1200" b="1" dirty="0"/>
          </a:p>
        </p:txBody>
      </p:sp>
      <p:sp>
        <p:nvSpPr>
          <p:cNvPr id="25" name="Text 23"/>
          <p:cNvSpPr/>
          <p:nvPr/>
        </p:nvSpPr>
        <p:spPr>
          <a:xfrm>
            <a:off x="7909560" y="3008376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進行中</a:t>
            </a:r>
            <a:endParaRPr lang="en-US" sz="1100" b="1" dirty="0"/>
          </a:p>
        </p:txBody>
      </p:sp>
      <p:sp>
        <p:nvSpPr>
          <p:cNvPr id="26" name="Text 24"/>
          <p:cNvSpPr/>
          <p:nvPr/>
        </p:nvSpPr>
        <p:spPr>
          <a:xfrm>
            <a:off x="365760" y="3538728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テスト</a:t>
            </a:r>
            <a:endParaRPr lang="en-US" sz="1200" b="1" dirty="0"/>
          </a:p>
        </p:txBody>
      </p:sp>
      <p:sp>
        <p:nvSpPr>
          <p:cNvPr id="27" name="Shape 25"/>
          <p:cNvSpPr/>
          <p:nvPr/>
        </p:nvSpPr>
        <p:spPr>
          <a:xfrm>
            <a:off x="2011680" y="3630168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23760" y="3538728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D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200" b="1" dirty="0"/>
          </a:p>
        </p:txBody>
      </p:sp>
      <p:sp>
        <p:nvSpPr>
          <p:cNvPr id="29" name="Text 27"/>
          <p:cNvSpPr/>
          <p:nvPr/>
        </p:nvSpPr>
        <p:spPr>
          <a:xfrm>
            <a:off x="7909560" y="3538728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D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未着手</a:t>
            </a:r>
            <a:endParaRPr lang="en-US" sz="1100" b="1" dirty="0"/>
          </a:p>
        </p:txBody>
      </p:sp>
      <p:sp>
        <p:nvSpPr>
          <p:cNvPr id="30" name="Text 28"/>
          <p:cNvSpPr/>
          <p:nvPr/>
        </p:nvSpPr>
        <p:spPr>
          <a:xfrm>
            <a:off x="365760" y="4069080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リリース</a:t>
            </a:r>
            <a:endParaRPr lang="en-US" sz="1200" b="1" dirty="0"/>
          </a:p>
        </p:txBody>
      </p:sp>
      <p:sp>
        <p:nvSpPr>
          <p:cNvPr id="31" name="Shape 29"/>
          <p:cNvSpPr/>
          <p:nvPr/>
        </p:nvSpPr>
        <p:spPr>
          <a:xfrm>
            <a:off x="2011680" y="4160520"/>
            <a:ext cx="5120640" cy="25603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23760" y="406908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D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200" b="1" dirty="0"/>
          </a:p>
        </p:txBody>
      </p:sp>
      <p:sp>
        <p:nvSpPr>
          <p:cNvPr id="33" name="Text 31"/>
          <p:cNvSpPr/>
          <p:nvPr/>
        </p:nvSpPr>
        <p:spPr>
          <a:xfrm>
            <a:off x="7909560" y="406908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D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未着手</a:t>
            </a:r>
            <a:endParaRPr lang="en-US" sz="1100" b="1" dirty="0"/>
          </a:p>
        </p:txBody>
      </p:sp>
      <p:sp>
        <p:nvSpPr>
          <p:cNvPr id="36" name="Text 34"/>
          <p:cNvSpPr/>
          <p:nvPr/>
        </p:nvSpPr>
        <p:spPr>
          <a:xfrm>
            <a:off x="5029200" y="19202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全体進捗</a:t>
            </a:r>
            <a:endParaRPr lang="en-US" sz="1000" b="1" dirty="0"/>
          </a:p>
        </p:txBody>
      </p:sp>
      <p:sp>
        <p:nvSpPr>
          <p:cNvPr id="41" name="Text 39"/>
          <p:cNvSpPr/>
          <p:nvPr/>
        </p:nvSpPr>
        <p:spPr>
          <a:xfrm>
            <a:off x="7223760" y="233172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b="1" dirty="0"/>
          </a:p>
        </p:txBody>
      </p:sp>
      <p:sp>
        <p:nvSpPr>
          <p:cNvPr id="42" name="Shape 40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E8F8F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予定時間：20分</a:t>
            </a:r>
            <a:endParaRPr lang="en-US" sz="1100" b="1" dirty="0"/>
          </a:p>
        </p:txBody>
      </p:sp>
      <p:sp>
        <p:nvSpPr>
          <p:cNvPr id="44" name="Text 42"/>
          <p:cNvSpPr/>
          <p:nvPr/>
        </p:nvSpPr>
        <p:spPr>
          <a:xfrm>
            <a:off x="3200400" y="4663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特記事項・コメント：</a:t>
            </a:r>
            <a:endParaRPr lang="en-US" sz="11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　課題・リスクの共有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6858000" y="960120"/>
            <a:ext cx="502920" cy="2560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0" y="960120"/>
            <a:ext cx="502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</a:t>
            </a:r>
            <a:endParaRPr lang="en-US" sz="1000" b="1" dirty="0"/>
          </a:p>
        </p:txBody>
      </p:sp>
      <p:sp>
        <p:nvSpPr>
          <p:cNvPr id="7" name="Shape 5"/>
          <p:cNvSpPr/>
          <p:nvPr/>
        </p:nvSpPr>
        <p:spPr>
          <a:xfrm>
            <a:off x="7543800" y="960120"/>
            <a:ext cx="502920" cy="256032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43800" y="960120"/>
            <a:ext cx="502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</a:t>
            </a:r>
            <a:endParaRPr lang="en-US" sz="1000" b="1" dirty="0"/>
          </a:p>
        </p:txBody>
      </p:sp>
      <p:sp>
        <p:nvSpPr>
          <p:cNvPr id="9" name="Shape 7"/>
          <p:cNvSpPr/>
          <p:nvPr/>
        </p:nvSpPr>
        <p:spPr>
          <a:xfrm>
            <a:off x="8229600" y="960120"/>
            <a:ext cx="502920" cy="256032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0" y="960120"/>
            <a:ext cx="502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</a:t>
            </a:r>
            <a:endParaRPr lang="en-US" sz="1000" b="1" dirty="0"/>
          </a:p>
        </p:txBody>
      </p:sp>
      <p:sp>
        <p:nvSpPr>
          <p:cNvPr id="11" name="Shape 9"/>
          <p:cNvSpPr/>
          <p:nvPr/>
        </p:nvSpPr>
        <p:spPr>
          <a:xfrm>
            <a:off x="365760" y="1325880"/>
            <a:ext cx="8412480" cy="38404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1325880"/>
            <a:ext cx="457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</a:t>
            </a:r>
            <a:endParaRPr lang="en-US" sz="1100" b="1" dirty="0"/>
          </a:p>
        </p:txBody>
      </p:sp>
      <p:sp>
        <p:nvSpPr>
          <p:cNvPr id="13" name="Text 11"/>
          <p:cNvSpPr/>
          <p:nvPr/>
        </p:nvSpPr>
        <p:spPr>
          <a:xfrm>
            <a:off x="822960" y="132588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課題・リスク内容</a:t>
            </a:r>
            <a:endParaRPr lang="en-US" sz="1100" b="1" dirty="0"/>
          </a:p>
        </p:txBody>
      </p:sp>
      <p:sp>
        <p:nvSpPr>
          <p:cNvPr id="14" name="Text 12"/>
          <p:cNvSpPr/>
          <p:nvPr/>
        </p:nvSpPr>
        <p:spPr>
          <a:xfrm>
            <a:off x="3749040" y="132588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影響範囲</a:t>
            </a:r>
            <a:endParaRPr lang="en-US" sz="1100" b="1" dirty="0"/>
          </a:p>
        </p:txBody>
      </p:sp>
      <p:sp>
        <p:nvSpPr>
          <p:cNvPr id="15" name="Text 13"/>
          <p:cNvSpPr/>
          <p:nvPr/>
        </p:nvSpPr>
        <p:spPr>
          <a:xfrm>
            <a:off x="5577840" y="1325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深刻度</a:t>
            </a:r>
            <a:endParaRPr lang="en-US" sz="1100" b="1" dirty="0"/>
          </a:p>
        </p:txBody>
      </p:sp>
      <p:sp>
        <p:nvSpPr>
          <p:cNvPr id="16" name="Text 14"/>
          <p:cNvSpPr/>
          <p:nvPr/>
        </p:nvSpPr>
        <p:spPr>
          <a:xfrm>
            <a:off x="6949440" y="132588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担当者</a:t>
            </a:r>
            <a:endParaRPr lang="en-US" sz="1100" b="1" dirty="0"/>
          </a:p>
        </p:txBody>
      </p:sp>
      <p:sp>
        <p:nvSpPr>
          <p:cNvPr id="17" name="Text 15"/>
          <p:cNvSpPr/>
          <p:nvPr/>
        </p:nvSpPr>
        <p:spPr>
          <a:xfrm>
            <a:off x="7863840" y="1325880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期限</a:t>
            </a:r>
            <a:endParaRPr lang="en-US" sz="1100" b="1" dirty="0"/>
          </a:p>
        </p:txBody>
      </p:sp>
      <p:sp>
        <p:nvSpPr>
          <p:cNvPr id="18" name="Shape 16"/>
          <p:cNvSpPr/>
          <p:nvPr/>
        </p:nvSpPr>
        <p:spPr>
          <a:xfrm>
            <a:off x="365760" y="1709928"/>
            <a:ext cx="8412480" cy="457200"/>
          </a:xfrm>
          <a:prstGeom prst="rect">
            <a:avLst/>
          </a:prstGeom>
          <a:solidFill>
            <a:srgbClr val="FF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17099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b="1" dirty="0"/>
          </a:p>
        </p:txBody>
      </p:sp>
      <p:sp>
        <p:nvSpPr>
          <p:cNvPr id="20" name="Text 18"/>
          <p:cNvSpPr/>
          <p:nvPr/>
        </p:nvSpPr>
        <p:spPr>
          <a:xfrm>
            <a:off x="822960" y="1709928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詳細設計の仕様変更による工数増加</a:t>
            </a:r>
            <a:endParaRPr lang="en-US" sz="1100" b="1" dirty="0"/>
          </a:p>
        </p:txBody>
      </p:sp>
      <p:sp>
        <p:nvSpPr>
          <p:cNvPr id="21" name="Text 19"/>
          <p:cNvSpPr/>
          <p:nvPr/>
        </p:nvSpPr>
        <p:spPr>
          <a:xfrm>
            <a:off x="3749040" y="170992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開発全体</a:t>
            </a:r>
            <a:endParaRPr lang="en-US" sz="1100" b="1" dirty="0"/>
          </a:p>
        </p:txBody>
      </p:sp>
      <p:sp>
        <p:nvSpPr>
          <p:cNvPr id="22" name="Shape 20"/>
          <p:cNvSpPr/>
          <p:nvPr/>
        </p:nvSpPr>
        <p:spPr>
          <a:xfrm>
            <a:off x="5806440" y="1801368"/>
            <a:ext cx="640080" cy="2743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06440" y="1801368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</a:t>
            </a:r>
            <a:endParaRPr lang="en-US" sz="1000" b="1" dirty="0"/>
          </a:p>
        </p:txBody>
      </p:sp>
      <p:sp>
        <p:nvSpPr>
          <p:cNvPr id="24" name="Text 22"/>
          <p:cNvSpPr/>
          <p:nvPr/>
        </p:nvSpPr>
        <p:spPr>
          <a:xfrm>
            <a:off x="6949440" y="1709928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25" name="Text 23"/>
          <p:cNvSpPr/>
          <p:nvPr/>
        </p:nvSpPr>
        <p:spPr>
          <a:xfrm>
            <a:off x="8046720" y="1709928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26" name="Shape 24"/>
          <p:cNvSpPr/>
          <p:nvPr/>
        </p:nvSpPr>
        <p:spPr>
          <a:xfrm>
            <a:off x="365760" y="2185416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5760" y="218541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b="1" dirty="0"/>
          </a:p>
        </p:txBody>
      </p:sp>
      <p:sp>
        <p:nvSpPr>
          <p:cNvPr id="28" name="Text 26"/>
          <p:cNvSpPr/>
          <p:nvPr/>
        </p:nvSpPr>
        <p:spPr>
          <a:xfrm>
            <a:off x="822960" y="2185416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外部API連携の技術的課題</a:t>
            </a:r>
            <a:endParaRPr lang="en-US" sz="1100" b="1" dirty="0"/>
          </a:p>
        </p:txBody>
      </p:sp>
      <p:sp>
        <p:nvSpPr>
          <p:cNvPr id="29" name="Text 27"/>
          <p:cNvSpPr/>
          <p:nvPr/>
        </p:nvSpPr>
        <p:spPr>
          <a:xfrm>
            <a:off x="3749040" y="2185416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実装フェーズ</a:t>
            </a:r>
            <a:endParaRPr lang="en-US" sz="1100" b="1" dirty="0"/>
          </a:p>
        </p:txBody>
      </p:sp>
      <p:sp>
        <p:nvSpPr>
          <p:cNvPr id="30" name="Shape 28"/>
          <p:cNvSpPr/>
          <p:nvPr/>
        </p:nvSpPr>
        <p:spPr>
          <a:xfrm>
            <a:off x="5806440" y="2276856"/>
            <a:ext cx="640080" cy="27432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06440" y="227685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</a:t>
            </a:r>
            <a:endParaRPr lang="en-US" sz="1000" b="1" dirty="0"/>
          </a:p>
        </p:txBody>
      </p:sp>
      <p:sp>
        <p:nvSpPr>
          <p:cNvPr id="32" name="Text 30"/>
          <p:cNvSpPr/>
          <p:nvPr/>
        </p:nvSpPr>
        <p:spPr>
          <a:xfrm>
            <a:off x="6949440" y="2185416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33" name="Text 31"/>
          <p:cNvSpPr/>
          <p:nvPr/>
        </p:nvSpPr>
        <p:spPr>
          <a:xfrm>
            <a:off x="8046720" y="218541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34" name="Shape 32"/>
          <p:cNvSpPr/>
          <p:nvPr/>
        </p:nvSpPr>
        <p:spPr>
          <a:xfrm>
            <a:off x="365760" y="2660904"/>
            <a:ext cx="8412480" cy="457200"/>
          </a:xfrm>
          <a:prstGeom prst="rect">
            <a:avLst/>
          </a:prstGeom>
          <a:solidFill>
            <a:srgbClr val="FF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266090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b="1" dirty="0"/>
          </a:p>
        </p:txBody>
      </p:sp>
      <p:sp>
        <p:nvSpPr>
          <p:cNvPr id="36" name="Text 34"/>
          <p:cNvSpPr/>
          <p:nvPr/>
        </p:nvSpPr>
        <p:spPr>
          <a:xfrm>
            <a:off x="822960" y="2660904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テスト環境の準備遅延リスク</a:t>
            </a:r>
            <a:endParaRPr lang="en-US" sz="1100" b="1" dirty="0"/>
          </a:p>
        </p:txBody>
      </p:sp>
      <p:sp>
        <p:nvSpPr>
          <p:cNvPr id="37" name="Text 35"/>
          <p:cNvSpPr/>
          <p:nvPr/>
        </p:nvSpPr>
        <p:spPr>
          <a:xfrm>
            <a:off x="3749040" y="2660904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テストフェーズ</a:t>
            </a:r>
            <a:endParaRPr lang="en-US" sz="1100" b="1" dirty="0"/>
          </a:p>
        </p:txBody>
      </p:sp>
      <p:sp>
        <p:nvSpPr>
          <p:cNvPr id="38" name="Shape 36"/>
          <p:cNvSpPr/>
          <p:nvPr/>
        </p:nvSpPr>
        <p:spPr>
          <a:xfrm>
            <a:off x="5806440" y="2752344"/>
            <a:ext cx="640080" cy="27432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06440" y="2752344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</a:t>
            </a:r>
            <a:endParaRPr lang="en-US" sz="1000" b="1" dirty="0"/>
          </a:p>
        </p:txBody>
      </p:sp>
      <p:sp>
        <p:nvSpPr>
          <p:cNvPr id="40" name="Text 38"/>
          <p:cNvSpPr/>
          <p:nvPr/>
        </p:nvSpPr>
        <p:spPr>
          <a:xfrm>
            <a:off x="6949440" y="2660904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41" name="Text 39"/>
          <p:cNvSpPr/>
          <p:nvPr/>
        </p:nvSpPr>
        <p:spPr>
          <a:xfrm>
            <a:off x="8046720" y="2660904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42" name="Shape 40"/>
          <p:cNvSpPr/>
          <p:nvPr/>
        </p:nvSpPr>
        <p:spPr>
          <a:xfrm>
            <a:off x="365760" y="3136392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65760" y="31363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b="1" dirty="0"/>
          </a:p>
        </p:txBody>
      </p:sp>
      <p:sp>
        <p:nvSpPr>
          <p:cNvPr id="44" name="Text 42"/>
          <p:cNvSpPr/>
          <p:nvPr/>
        </p:nvSpPr>
        <p:spPr>
          <a:xfrm>
            <a:off x="822960" y="3136392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リソース不足（人員）</a:t>
            </a:r>
            <a:endParaRPr lang="en-US" sz="1100" b="1" dirty="0"/>
          </a:p>
        </p:txBody>
      </p:sp>
      <p:sp>
        <p:nvSpPr>
          <p:cNvPr id="45" name="Text 43"/>
          <p:cNvSpPr/>
          <p:nvPr/>
        </p:nvSpPr>
        <p:spPr>
          <a:xfrm>
            <a:off x="3749040" y="3136392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全体</a:t>
            </a:r>
            <a:endParaRPr lang="en-US" sz="1100" b="1" dirty="0"/>
          </a:p>
        </p:txBody>
      </p:sp>
      <p:sp>
        <p:nvSpPr>
          <p:cNvPr id="46" name="Shape 44"/>
          <p:cNvSpPr/>
          <p:nvPr/>
        </p:nvSpPr>
        <p:spPr>
          <a:xfrm>
            <a:off x="5806440" y="3227832"/>
            <a:ext cx="640080" cy="2743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06440" y="32278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</a:t>
            </a:r>
            <a:endParaRPr lang="en-US" sz="1000" b="1" dirty="0"/>
          </a:p>
        </p:txBody>
      </p:sp>
      <p:sp>
        <p:nvSpPr>
          <p:cNvPr id="48" name="Text 46"/>
          <p:cNvSpPr/>
          <p:nvPr/>
        </p:nvSpPr>
        <p:spPr>
          <a:xfrm>
            <a:off x="6949440" y="3136392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49" name="Text 47"/>
          <p:cNvSpPr/>
          <p:nvPr/>
        </p:nvSpPr>
        <p:spPr>
          <a:xfrm>
            <a:off x="8046720" y="313639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50" name="Shape 48"/>
          <p:cNvSpPr/>
          <p:nvPr/>
        </p:nvSpPr>
        <p:spPr>
          <a:xfrm>
            <a:off x="365760" y="3611880"/>
            <a:ext cx="8412480" cy="457200"/>
          </a:xfrm>
          <a:prstGeom prst="rect">
            <a:avLst/>
          </a:prstGeom>
          <a:solidFill>
            <a:srgbClr val="FF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65760" y="3611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b="1" dirty="0"/>
          </a:p>
        </p:txBody>
      </p:sp>
      <p:sp>
        <p:nvSpPr>
          <p:cNvPr id="52" name="Text 50"/>
          <p:cNvSpPr/>
          <p:nvPr/>
        </p:nvSpPr>
        <p:spPr>
          <a:xfrm>
            <a:off x="822960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53" name="Text 51"/>
          <p:cNvSpPr/>
          <p:nvPr/>
        </p:nvSpPr>
        <p:spPr>
          <a:xfrm>
            <a:off x="3749040" y="36118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54" name="Shape 52"/>
          <p:cNvSpPr/>
          <p:nvPr/>
        </p:nvSpPr>
        <p:spPr>
          <a:xfrm>
            <a:off x="5806440" y="3703320"/>
            <a:ext cx="640080" cy="27432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806440" y="3703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</a:t>
            </a:r>
            <a:endParaRPr lang="en-US" sz="1000" b="1" dirty="0"/>
          </a:p>
        </p:txBody>
      </p:sp>
      <p:sp>
        <p:nvSpPr>
          <p:cNvPr id="56" name="Text 54"/>
          <p:cNvSpPr/>
          <p:nvPr/>
        </p:nvSpPr>
        <p:spPr>
          <a:xfrm>
            <a:off x="6949440" y="3611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57" name="Text 55"/>
          <p:cNvSpPr/>
          <p:nvPr/>
        </p:nvSpPr>
        <p:spPr>
          <a:xfrm>
            <a:off x="8046720" y="36118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b="1" dirty="0"/>
          </a:p>
        </p:txBody>
      </p:sp>
      <p:sp>
        <p:nvSpPr>
          <p:cNvPr id="58" name="Shape 56"/>
          <p:cNvSpPr/>
          <p:nvPr/>
        </p:nvSpPr>
        <p:spPr>
          <a:xfrm>
            <a:off x="365760" y="4251960"/>
            <a:ext cx="8412480" cy="365760"/>
          </a:xfrm>
          <a:prstGeom prst="rect">
            <a:avLst/>
          </a:prstGeom>
          <a:solidFill>
            <a:srgbClr val="FEF2F2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57200" y="4251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対応方針・メモ：</a:t>
            </a:r>
            <a:endParaRPr lang="en-US" sz="1100" b="1" dirty="0"/>
          </a:p>
        </p:txBody>
      </p:sp>
      <p:sp>
        <p:nvSpPr>
          <p:cNvPr id="60" name="Shape 58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FEF2F2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予定時間：15分</a:t>
            </a:r>
            <a:endParaRPr lang="en-US" sz="1100" b="1" dirty="0"/>
          </a:p>
        </p:txBody>
      </p:sp>
      <p:sp>
        <p:nvSpPr>
          <p:cNvPr id="62" name="Text 60"/>
          <p:cNvSpPr/>
          <p:nvPr/>
        </p:nvSpPr>
        <p:spPr>
          <a:xfrm>
            <a:off x="59436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担当：各担当者より報告</a:t>
            </a:r>
            <a:endParaRPr lang="en-US" sz="11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　仕様・設計レビュー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365760" y="960120"/>
            <a:ext cx="4114800" cy="384048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6012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レビュー項目</a:t>
            </a:r>
            <a:endParaRPr lang="en-US" sz="1400" b="1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411480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52704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4173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機能要件の充足確認</a:t>
            </a:r>
            <a:endParaRPr lang="en-US" sz="1100" b="1" dirty="0"/>
          </a:p>
        </p:txBody>
      </p:sp>
      <p:sp>
        <p:nvSpPr>
          <p:cNvPr id="10" name="Shape 8"/>
          <p:cNvSpPr/>
          <p:nvPr/>
        </p:nvSpPr>
        <p:spPr>
          <a:xfrm>
            <a:off x="365760" y="1911096"/>
            <a:ext cx="4114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2020824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1911096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非機能要件（性能・セキュリティ）</a:t>
            </a:r>
            <a:endParaRPr lang="en-US" sz="1100" b="1" dirty="0"/>
          </a:p>
        </p:txBody>
      </p:sp>
      <p:sp>
        <p:nvSpPr>
          <p:cNvPr id="13" name="Shape 11"/>
          <p:cNvSpPr/>
          <p:nvPr/>
        </p:nvSpPr>
        <p:spPr>
          <a:xfrm>
            <a:off x="365760" y="2404872"/>
            <a:ext cx="411480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51460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240487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UI/UXデザインの確認</a:t>
            </a:r>
            <a:endParaRPr lang="en-US" sz="1100" b="1" dirty="0"/>
          </a:p>
        </p:txBody>
      </p:sp>
      <p:sp>
        <p:nvSpPr>
          <p:cNvPr id="16" name="Shape 14"/>
          <p:cNvSpPr/>
          <p:nvPr/>
        </p:nvSpPr>
        <p:spPr>
          <a:xfrm>
            <a:off x="365760" y="2898648"/>
            <a:ext cx="4114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008376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2898648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データベース設計の妥当性</a:t>
            </a:r>
            <a:endParaRPr lang="en-US" sz="1100" b="1" dirty="0"/>
          </a:p>
        </p:txBody>
      </p:sp>
      <p:sp>
        <p:nvSpPr>
          <p:cNvPr id="19" name="Shape 17"/>
          <p:cNvSpPr/>
          <p:nvPr/>
        </p:nvSpPr>
        <p:spPr>
          <a:xfrm>
            <a:off x="365760" y="3392424"/>
            <a:ext cx="411480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3502152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3392424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API仕様の整合性</a:t>
            </a:r>
            <a:endParaRPr lang="en-US" sz="1100" b="1" dirty="0"/>
          </a:p>
        </p:txBody>
      </p:sp>
      <p:sp>
        <p:nvSpPr>
          <p:cNvPr id="22" name="Shape 20"/>
          <p:cNvSpPr/>
          <p:nvPr/>
        </p:nvSpPr>
        <p:spPr>
          <a:xfrm>
            <a:off x="365760" y="3886200"/>
            <a:ext cx="4114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7200" y="399592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388620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テスト設計方針</a:t>
            </a:r>
            <a:endParaRPr lang="en-US" sz="1100" b="1" dirty="0"/>
          </a:p>
        </p:txBody>
      </p:sp>
      <p:sp>
        <p:nvSpPr>
          <p:cNvPr id="25" name="Shape 23"/>
          <p:cNvSpPr/>
          <p:nvPr/>
        </p:nvSpPr>
        <p:spPr>
          <a:xfrm>
            <a:off x="4709160" y="960120"/>
            <a:ext cx="4069080" cy="384048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00600" y="960120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設計変更・承認事項</a:t>
            </a:r>
            <a:endParaRPr lang="en-US" sz="1400" b="1" dirty="0"/>
          </a:p>
        </p:txBody>
      </p:sp>
      <p:sp>
        <p:nvSpPr>
          <p:cNvPr id="27" name="Shape 25"/>
          <p:cNvSpPr/>
          <p:nvPr/>
        </p:nvSpPr>
        <p:spPr>
          <a:xfrm>
            <a:off x="4709160" y="1417320"/>
            <a:ext cx="4069080" cy="347472"/>
          </a:xfrm>
          <a:prstGeom prst="rect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09160" y="1417320"/>
            <a:ext cx="2423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変更箇所</a:t>
            </a:r>
            <a:endParaRPr lang="en-US" sz="1100" b="1" dirty="0"/>
          </a:p>
        </p:txBody>
      </p:sp>
      <p:sp>
        <p:nvSpPr>
          <p:cNvPr id="29" name="Text 27"/>
          <p:cNvSpPr/>
          <p:nvPr/>
        </p:nvSpPr>
        <p:spPr>
          <a:xfrm>
            <a:off x="7132320" y="1417320"/>
            <a:ext cx="1005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影響度</a:t>
            </a:r>
            <a:endParaRPr lang="en-US" sz="1100" b="1" dirty="0"/>
          </a:p>
        </p:txBody>
      </p:sp>
      <p:sp>
        <p:nvSpPr>
          <p:cNvPr id="30" name="Text 28"/>
          <p:cNvSpPr/>
          <p:nvPr/>
        </p:nvSpPr>
        <p:spPr>
          <a:xfrm>
            <a:off x="8138160" y="1417320"/>
            <a:ext cx="640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承認</a:t>
            </a:r>
            <a:endParaRPr lang="en-US" sz="1100" b="1" dirty="0"/>
          </a:p>
        </p:txBody>
      </p:sp>
      <p:sp>
        <p:nvSpPr>
          <p:cNvPr id="31" name="Shape 29"/>
          <p:cNvSpPr/>
          <p:nvPr/>
        </p:nvSpPr>
        <p:spPr>
          <a:xfrm>
            <a:off x="4709160" y="1764792"/>
            <a:ext cx="406908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709160" y="2258568"/>
            <a:ext cx="40690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09160" y="2752344"/>
            <a:ext cx="406908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09160" y="3246120"/>
            <a:ext cx="40690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709160" y="3739896"/>
            <a:ext cx="4069080" cy="4572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F3E5F5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予定時間：20分</a:t>
            </a:r>
            <a:endParaRPr lang="en-US" sz="1100" b="1" dirty="0"/>
          </a:p>
        </p:txBody>
      </p:sp>
      <p:sp>
        <p:nvSpPr>
          <p:cNvPr id="38" name="Text 36"/>
          <p:cNvSpPr/>
          <p:nvPr/>
        </p:nvSpPr>
        <p:spPr>
          <a:xfrm>
            <a:off x="59436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担当：設計リーダー</a:t>
            </a:r>
            <a:endParaRPr lang="en-US" sz="11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　次フェーズの計画確認</a:t>
            </a:r>
            <a:endParaRPr lang="en-US" sz="2600" b="1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次フェーズ概要</a:t>
            </a:r>
            <a:endParaRPr lang="en-US" sz="1400" b="1" dirty="0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2011680" cy="411480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4173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</a:t>
            </a:r>
            <a:endParaRPr lang="en-US" sz="1200" b="1" dirty="0"/>
          </a:p>
        </p:txBody>
      </p:sp>
      <p:sp>
        <p:nvSpPr>
          <p:cNvPr id="8" name="Shape 6"/>
          <p:cNvSpPr/>
          <p:nvPr/>
        </p:nvSpPr>
        <p:spPr>
          <a:xfrm>
            <a:off x="2423160" y="1417320"/>
            <a:ext cx="6400800" cy="411480"/>
          </a:xfrm>
          <a:prstGeom prst="rect">
            <a:avLst/>
          </a:prstGeom>
          <a:solidFill>
            <a:srgbClr val="FEF9E7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14600" y="14173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詳細設計 → 実装</a:t>
            </a:r>
            <a:endParaRPr lang="en-US" sz="1200" b="1" dirty="0"/>
          </a:p>
        </p:txBody>
      </p:sp>
      <p:sp>
        <p:nvSpPr>
          <p:cNvPr id="10" name="Shape 8"/>
          <p:cNvSpPr/>
          <p:nvPr/>
        </p:nvSpPr>
        <p:spPr>
          <a:xfrm>
            <a:off x="365760" y="1874520"/>
            <a:ext cx="2011680" cy="411480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8745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期　間</a:t>
            </a:r>
            <a:endParaRPr lang="en-US" sz="1200" b="1" dirty="0"/>
          </a:p>
        </p:txBody>
      </p:sp>
      <p:sp>
        <p:nvSpPr>
          <p:cNvPr id="12" name="Shape 10"/>
          <p:cNvSpPr/>
          <p:nvPr/>
        </p:nvSpPr>
        <p:spPr>
          <a:xfrm>
            <a:off x="2423160" y="1874520"/>
            <a:ext cx="640080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14600" y="18745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r>
              <a:rPr lang="en-US" altLang="ja-JP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　　月　　日〜　　月　　日</a:t>
            </a:r>
            <a:endParaRPr lang="en-US" sz="1200" b="1" dirty="0"/>
          </a:p>
        </p:txBody>
      </p:sp>
      <p:sp>
        <p:nvSpPr>
          <p:cNvPr id="14" name="Shape 12"/>
          <p:cNvSpPr/>
          <p:nvPr/>
        </p:nvSpPr>
        <p:spPr>
          <a:xfrm>
            <a:off x="365760" y="2331720"/>
            <a:ext cx="2011680" cy="4114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3317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　標</a:t>
            </a:r>
            <a:endParaRPr lang="en-US" sz="1200" b="1" dirty="0"/>
          </a:p>
        </p:txBody>
      </p:sp>
      <p:sp>
        <p:nvSpPr>
          <p:cNvPr id="16" name="Shape 14"/>
          <p:cNvSpPr/>
          <p:nvPr/>
        </p:nvSpPr>
        <p:spPr>
          <a:xfrm>
            <a:off x="2423160" y="2331720"/>
            <a:ext cx="6400800" cy="411480"/>
          </a:xfrm>
          <a:prstGeom prst="rect">
            <a:avLst/>
          </a:prstGeom>
          <a:solidFill>
            <a:srgbClr val="FEF9E7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14600" y="23317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コア機能の実装完了・単体テスト完了</a:t>
            </a:r>
            <a:endParaRPr lang="en-US" sz="1200" b="1" dirty="0"/>
          </a:p>
        </p:txBody>
      </p:sp>
      <p:sp>
        <p:nvSpPr>
          <p:cNvPr id="18" name="Shape 16"/>
          <p:cNvSpPr/>
          <p:nvPr/>
        </p:nvSpPr>
        <p:spPr>
          <a:xfrm>
            <a:off x="365760" y="2788920"/>
            <a:ext cx="2011680" cy="41148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7889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担当体制</a:t>
            </a:r>
            <a:endParaRPr lang="en-US" sz="1200" b="1" dirty="0"/>
          </a:p>
        </p:txBody>
      </p:sp>
      <p:sp>
        <p:nvSpPr>
          <p:cNvPr id="20" name="Shape 18"/>
          <p:cNvSpPr/>
          <p:nvPr/>
        </p:nvSpPr>
        <p:spPr>
          <a:xfrm>
            <a:off x="2423160" y="2788920"/>
            <a:ext cx="640080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14600" y="27889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開発チーム　　名・デザイナー　　名</a:t>
            </a:r>
            <a:endParaRPr lang="en-US" sz="1200" b="1" dirty="0"/>
          </a:p>
        </p:txBody>
      </p:sp>
      <p:sp>
        <p:nvSpPr>
          <p:cNvPr id="22" name="Shape 20"/>
          <p:cNvSpPr/>
          <p:nvPr/>
        </p:nvSpPr>
        <p:spPr>
          <a:xfrm>
            <a:off x="365760" y="3337560"/>
            <a:ext cx="8412480" cy="38404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33756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主要タスク・マイルストーン</a:t>
            </a:r>
            <a:endParaRPr lang="en-US" sz="1400" b="1" dirty="0"/>
          </a:p>
        </p:txBody>
      </p:sp>
      <p:sp>
        <p:nvSpPr>
          <p:cNvPr id="24" name="Shape 22"/>
          <p:cNvSpPr/>
          <p:nvPr/>
        </p:nvSpPr>
        <p:spPr>
          <a:xfrm>
            <a:off x="365760" y="3721608"/>
            <a:ext cx="8412480" cy="347472"/>
          </a:xfrm>
          <a:prstGeom prst="rect">
            <a:avLst/>
          </a:prstGeom>
          <a:solidFill>
            <a:srgbClr val="FEF9E7"/>
          </a:solidFill>
          <a:ln w="12700">
            <a:solidFill>
              <a:srgbClr val="FEF9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72160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タスク名</a:t>
            </a:r>
            <a:endParaRPr lang="en-US" sz="1100" b="1" dirty="0"/>
          </a:p>
        </p:txBody>
      </p:sp>
      <p:sp>
        <p:nvSpPr>
          <p:cNvPr id="26" name="Text 24"/>
          <p:cNvSpPr/>
          <p:nvPr/>
        </p:nvSpPr>
        <p:spPr>
          <a:xfrm>
            <a:off x="4206240" y="3721608"/>
            <a:ext cx="1554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担当者</a:t>
            </a:r>
            <a:endParaRPr lang="en-US" sz="1100" b="1" dirty="0"/>
          </a:p>
        </p:txBody>
      </p:sp>
      <p:sp>
        <p:nvSpPr>
          <p:cNvPr id="27" name="Text 25"/>
          <p:cNvSpPr/>
          <p:nvPr/>
        </p:nvSpPr>
        <p:spPr>
          <a:xfrm>
            <a:off x="5760720" y="3721608"/>
            <a:ext cx="1280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開始日</a:t>
            </a:r>
            <a:endParaRPr lang="en-US" sz="1100" b="1" dirty="0"/>
          </a:p>
        </p:txBody>
      </p:sp>
      <p:sp>
        <p:nvSpPr>
          <p:cNvPr id="28" name="Text 26"/>
          <p:cNvSpPr/>
          <p:nvPr/>
        </p:nvSpPr>
        <p:spPr>
          <a:xfrm>
            <a:off x="7040880" y="3721608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完了日</a:t>
            </a:r>
            <a:endParaRPr lang="en-US" sz="1100" b="1" dirty="0"/>
          </a:p>
        </p:txBody>
      </p:sp>
      <p:sp>
        <p:nvSpPr>
          <p:cNvPr id="29" name="Text 27"/>
          <p:cNvSpPr/>
          <p:nvPr/>
        </p:nvSpPr>
        <p:spPr>
          <a:xfrm>
            <a:off x="8046720" y="3721608"/>
            <a:ext cx="731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優先度</a:t>
            </a:r>
            <a:endParaRPr lang="en-US" sz="1100" b="1" dirty="0"/>
          </a:p>
        </p:txBody>
      </p:sp>
      <p:sp>
        <p:nvSpPr>
          <p:cNvPr id="30" name="Shape 28"/>
          <p:cNvSpPr/>
          <p:nvPr/>
        </p:nvSpPr>
        <p:spPr>
          <a:xfrm>
            <a:off x="365760" y="4069080"/>
            <a:ext cx="8412480" cy="429768"/>
          </a:xfrm>
          <a:prstGeom prst="rect">
            <a:avLst/>
          </a:prstGeom>
          <a:solidFill>
            <a:srgbClr val="FEF9E7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65760" y="4526280"/>
            <a:ext cx="841248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FEF9E7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予定時間：15分</a:t>
            </a:r>
            <a:endParaRPr lang="en-US" sz="1100" b="1" dirty="0"/>
          </a:p>
        </p:txBody>
      </p:sp>
      <p:sp>
        <p:nvSpPr>
          <p:cNvPr id="34" name="Text 32"/>
          <p:cNvSpPr/>
          <p:nvPr/>
        </p:nvSpPr>
        <p:spPr>
          <a:xfrm>
            <a:off x="59436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担当：PM・開発リーダー</a:t>
            </a:r>
            <a:endParaRPr lang="en-US" sz="11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　アクションアイテム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365760" y="960120"/>
            <a:ext cx="8412480" cy="4114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6" name="Text 4"/>
          <p:cNvSpPr/>
          <p:nvPr/>
        </p:nvSpPr>
        <p:spPr>
          <a:xfrm>
            <a:off x="365760" y="96012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</a:t>
            </a:r>
            <a:endParaRPr lang="en-US" sz="1200" b="1" dirty="0"/>
          </a:p>
        </p:txBody>
      </p:sp>
      <p:sp>
        <p:nvSpPr>
          <p:cNvPr id="7" name="Text 5"/>
          <p:cNvSpPr/>
          <p:nvPr/>
        </p:nvSpPr>
        <p:spPr>
          <a:xfrm>
            <a:off x="822960" y="96012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アクション内容</a:t>
            </a:r>
            <a:endParaRPr lang="en-US" sz="1200" b="1" dirty="0"/>
          </a:p>
        </p:txBody>
      </p:sp>
      <p:sp>
        <p:nvSpPr>
          <p:cNvPr id="8" name="Text 6"/>
          <p:cNvSpPr/>
          <p:nvPr/>
        </p:nvSpPr>
        <p:spPr>
          <a:xfrm>
            <a:off x="4572000" y="960120"/>
            <a:ext cx="1600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担当者</a:t>
            </a:r>
            <a:endParaRPr lang="en-US" sz="1200" b="1" dirty="0"/>
          </a:p>
        </p:txBody>
      </p:sp>
      <p:sp>
        <p:nvSpPr>
          <p:cNvPr id="9" name="Text 7"/>
          <p:cNvSpPr/>
          <p:nvPr/>
        </p:nvSpPr>
        <p:spPr>
          <a:xfrm>
            <a:off x="6172200" y="960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期限</a:t>
            </a:r>
            <a:endParaRPr lang="en-US" sz="1200" b="1" dirty="0"/>
          </a:p>
        </p:txBody>
      </p:sp>
      <p:sp>
        <p:nvSpPr>
          <p:cNvPr id="10" name="Text 8"/>
          <p:cNvSpPr/>
          <p:nvPr/>
        </p:nvSpPr>
        <p:spPr>
          <a:xfrm>
            <a:off x="7452360" y="960120"/>
            <a:ext cx="685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状況</a:t>
            </a:r>
            <a:endParaRPr lang="en-US" sz="1200" b="1" dirty="0"/>
          </a:p>
        </p:txBody>
      </p:sp>
      <p:sp>
        <p:nvSpPr>
          <p:cNvPr id="11" name="Text 9"/>
          <p:cNvSpPr/>
          <p:nvPr/>
        </p:nvSpPr>
        <p:spPr>
          <a:xfrm>
            <a:off x="7983415" y="960120"/>
            <a:ext cx="79482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チェック</a:t>
            </a:r>
            <a:endParaRPr lang="en-US" sz="1200" b="1" dirty="0"/>
          </a:p>
        </p:txBody>
      </p:sp>
      <p:sp>
        <p:nvSpPr>
          <p:cNvPr id="12" name="Shape 10"/>
          <p:cNvSpPr/>
          <p:nvPr/>
        </p:nvSpPr>
        <p:spPr>
          <a:xfrm>
            <a:off x="365760" y="1371600"/>
            <a:ext cx="8412480" cy="4572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13" name="Text 11"/>
          <p:cNvSpPr/>
          <p:nvPr/>
        </p:nvSpPr>
        <p:spPr>
          <a:xfrm>
            <a:off x="365760" y="13716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b="1" dirty="0"/>
          </a:p>
        </p:txBody>
      </p:sp>
      <p:sp>
        <p:nvSpPr>
          <p:cNvPr id="14" name="Text 12"/>
          <p:cNvSpPr/>
          <p:nvPr/>
        </p:nvSpPr>
        <p:spPr>
          <a:xfrm>
            <a:off x="7452360" y="1371600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15" name="Shape 13"/>
          <p:cNvSpPr/>
          <p:nvPr/>
        </p:nvSpPr>
        <p:spPr>
          <a:xfrm>
            <a:off x="8229600" y="148132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ja-JP" altLang="en-US" b="1" dirty="0"/>
          </a:p>
        </p:txBody>
      </p:sp>
      <p:sp>
        <p:nvSpPr>
          <p:cNvPr id="16" name="Shape 14"/>
          <p:cNvSpPr/>
          <p:nvPr/>
        </p:nvSpPr>
        <p:spPr>
          <a:xfrm>
            <a:off x="365760" y="1847088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18470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b="1" dirty="0"/>
          </a:p>
        </p:txBody>
      </p:sp>
      <p:sp>
        <p:nvSpPr>
          <p:cNvPr id="18" name="Text 16"/>
          <p:cNvSpPr/>
          <p:nvPr/>
        </p:nvSpPr>
        <p:spPr>
          <a:xfrm>
            <a:off x="7452360" y="1847088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19" name="Shape 17"/>
          <p:cNvSpPr/>
          <p:nvPr/>
        </p:nvSpPr>
        <p:spPr>
          <a:xfrm>
            <a:off x="8229600" y="1956816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5760" y="2322576"/>
            <a:ext cx="8412480" cy="4572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232257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b="1" dirty="0"/>
          </a:p>
        </p:txBody>
      </p:sp>
      <p:sp>
        <p:nvSpPr>
          <p:cNvPr id="22" name="Text 20"/>
          <p:cNvSpPr/>
          <p:nvPr/>
        </p:nvSpPr>
        <p:spPr>
          <a:xfrm>
            <a:off x="7452360" y="2322576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23" name="Shape 21"/>
          <p:cNvSpPr/>
          <p:nvPr/>
        </p:nvSpPr>
        <p:spPr>
          <a:xfrm>
            <a:off x="8229600" y="2432304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65760" y="2798064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25" name="Text 23"/>
          <p:cNvSpPr/>
          <p:nvPr/>
        </p:nvSpPr>
        <p:spPr>
          <a:xfrm>
            <a:off x="365760" y="27980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b="1" dirty="0"/>
          </a:p>
        </p:txBody>
      </p:sp>
      <p:sp>
        <p:nvSpPr>
          <p:cNvPr id="26" name="Text 24"/>
          <p:cNvSpPr/>
          <p:nvPr/>
        </p:nvSpPr>
        <p:spPr>
          <a:xfrm>
            <a:off x="7452360" y="2798064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27" name="Shape 25"/>
          <p:cNvSpPr/>
          <p:nvPr/>
        </p:nvSpPr>
        <p:spPr>
          <a:xfrm>
            <a:off x="8229600" y="2907792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65760" y="3273552"/>
            <a:ext cx="8412480" cy="4572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2735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b="1" dirty="0"/>
          </a:p>
        </p:txBody>
      </p:sp>
      <p:sp>
        <p:nvSpPr>
          <p:cNvPr id="30" name="Text 28"/>
          <p:cNvSpPr/>
          <p:nvPr/>
        </p:nvSpPr>
        <p:spPr>
          <a:xfrm>
            <a:off x="7452360" y="327355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31" name="Shape 29"/>
          <p:cNvSpPr/>
          <p:nvPr/>
        </p:nvSpPr>
        <p:spPr>
          <a:xfrm>
            <a:off x="8229600" y="338328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5760" y="3749040"/>
            <a:ext cx="84124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65760" y="3749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b="1" dirty="0"/>
          </a:p>
        </p:txBody>
      </p:sp>
      <p:sp>
        <p:nvSpPr>
          <p:cNvPr id="34" name="Text 32"/>
          <p:cNvSpPr/>
          <p:nvPr/>
        </p:nvSpPr>
        <p:spPr>
          <a:xfrm>
            <a:off x="7452360" y="3749040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35" name="Shape 33"/>
          <p:cNvSpPr/>
          <p:nvPr/>
        </p:nvSpPr>
        <p:spPr>
          <a:xfrm>
            <a:off x="8229600" y="385876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5760" y="4224528"/>
            <a:ext cx="8412480" cy="4572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65760" y="42245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b="1" dirty="0"/>
          </a:p>
        </p:txBody>
      </p:sp>
      <p:sp>
        <p:nvSpPr>
          <p:cNvPr id="38" name="Text 36"/>
          <p:cNvSpPr/>
          <p:nvPr/>
        </p:nvSpPr>
        <p:spPr>
          <a:xfrm>
            <a:off x="7452360" y="4224528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未/進/済</a:t>
            </a:r>
            <a:endParaRPr lang="en-US" sz="800" b="1" dirty="0"/>
          </a:p>
        </p:txBody>
      </p:sp>
      <p:sp>
        <p:nvSpPr>
          <p:cNvPr id="39" name="Shape 37"/>
          <p:cNvSpPr/>
          <p:nvPr/>
        </p:nvSpPr>
        <p:spPr>
          <a:xfrm>
            <a:off x="8229600" y="4334256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E8F8F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予定時間：10分</a:t>
            </a:r>
            <a:endParaRPr lang="en-US" sz="1100" b="1" dirty="0"/>
          </a:p>
        </p:txBody>
      </p:sp>
      <p:sp>
        <p:nvSpPr>
          <p:cNvPr id="42" name="Text 40"/>
          <p:cNvSpPr/>
          <p:nvPr/>
        </p:nvSpPr>
        <p:spPr>
          <a:xfrm>
            <a:off x="59436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担当：PM（全員で確認）</a:t>
            </a:r>
            <a:endParaRPr lang="en-US" sz="11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　その他・質疑応答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365760" y="960120"/>
            <a:ext cx="4069080" cy="411480"/>
          </a:xfrm>
          <a:prstGeom prst="rect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60120"/>
            <a:ext cx="3886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連絡事項・お知らせ</a:t>
            </a:r>
            <a:endParaRPr lang="en-US" sz="1400" b="1" dirty="0"/>
          </a:p>
        </p:txBody>
      </p:sp>
      <p:sp>
        <p:nvSpPr>
          <p:cNvPr id="7" name="Shape 5"/>
          <p:cNvSpPr/>
          <p:nvPr/>
        </p:nvSpPr>
        <p:spPr>
          <a:xfrm>
            <a:off x="365760" y="1463040"/>
            <a:ext cx="4069080" cy="566928"/>
          </a:xfrm>
          <a:prstGeom prst="rect">
            <a:avLst/>
          </a:prstGeom>
          <a:solidFill>
            <a:srgbClr val="F8F9FA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8" name="Shape 6"/>
          <p:cNvSpPr/>
          <p:nvPr/>
        </p:nvSpPr>
        <p:spPr>
          <a:xfrm>
            <a:off x="475488" y="1627632"/>
            <a:ext cx="228600" cy="228600"/>
          </a:xfrm>
          <a:prstGeom prst="ellipse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  <p:txBody>
          <a:bodyPr/>
          <a:lstStyle/>
          <a:p>
            <a:endParaRPr lang="ja-JP" altLang="en-US" b="1" dirty="0"/>
          </a:p>
        </p:txBody>
      </p:sp>
      <p:sp>
        <p:nvSpPr>
          <p:cNvPr id="9" name="Text 7"/>
          <p:cNvSpPr/>
          <p:nvPr/>
        </p:nvSpPr>
        <p:spPr>
          <a:xfrm>
            <a:off x="475488" y="1627632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b="1" dirty="0"/>
          </a:p>
        </p:txBody>
      </p:sp>
      <p:sp>
        <p:nvSpPr>
          <p:cNvPr id="10" name="Shape 8"/>
          <p:cNvSpPr/>
          <p:nvPr/>
        </p:nvSpPr>
        <p:spPr>
          <a:xfrm>
            <a:off x="365760" y="2103120"/>
            <a:ext cx="40690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5488" y="2267712"/>
            <a:ext cx="228600" cy="228600"/>
          </a:xfrm>
          <a:prstGeom prst="ellipse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12" name="Text 10"/>
          <p:cNvSpPr/>
          <p:nvPr/>
        </p:nvSpPr>
        <p:spPr>
          <a:xfrm>
            <a:off x="475488" y="2267712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b="1" dirty="0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4069080" cy="566928"/>
          </a:xfrm>
          <a:prstGeom prst="rect">
            <a:avLst/>
          </a:prstGeom>
          <a:solidFill>
            <a:srgbClr val="F8F9FA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5488" y="2907792"/>
            <a:ext cx="228600" cy="228600"/>
          </a:xfrm>
          <a:prstGeom prst="ellipse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" y="2907792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b="1" dirty="0"/>
          </a:p>
        </p:txBody>
      </p:sp>
      <p:sp>
        <p:nvSpPr>
          <p:cNvPr id="16" name="Shape 14"/>
          <p:cNvSpPr/>
          <p:nvPr/>
        </p:nvSpPr>
        <p:spPr>
          <a:xfrm>
            <a:off x="365760" y="3383280"/>
            <a:ext cx="40690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" y="3547872"/>
            <a:ext cx="228600" cy="228600"/>
          </a:xfrm>
          <a:prstGeom prst="ellipse">
            <a:avLst/>
          </a:prstGeom>
          <a:solidFill>
            <a:srgbClr val="7F8C8D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" y="3547872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b="1" dirty="0"/>
          </a:p>
        </p:txBody>
      </p:sp>
      <p:sp>
        <p:nvSpPr>
          <p:cNvPr id="19" name="Shape 17"/>
          <p:cNvSpPr/>
          <p:nvPr/>
        </p:nvSpPr>
        <p:spPr>
          <a:xfrm>
            <a:off x="4754880" y="960120"/>
            <a:ext cx="4023360" cy="411480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46320" y="9601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質疑応答　Q &amp; A</a:t>
            </a:r>
            <a:endParaRPr lang="en-US" sz="1400" b="1" dirty="0"/>
          </a:p>
        </p:txBody>
      </p:sp>
      <p:sp>
        <p:nvSpPr>
          <p:cNvPr id="21" name="Shape 19"/>
          <p:cNvSpPr/>
          <p:nvPr/>
        </p:nvSpPr>
        <p:spPr>
          <a:xfrm>
            <a:off x="4754880" y="1463040"/>
            <a:ext cx="4023360" cy="749808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ja-JP" altLang="en-US" b="1"/>
          </a:p>
        </p:txBody>
      </p:sp>
      <p:sp>
        <p:nvSpPr>
          <p:cNvPr id="22" name="Text 20"/>
          <p:cNvSpPr/>
          <p:nvPr/>
        </p:nvSpPr>
        <p:spPr>
          <a:xfrm>
            <a:off x="4846320" y="1499616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Q：</a:t>
            </a:r>
            <a:endParaRPr lang="en-US" sz="1200" b="1" dirty="0"/>
          </a:p>
        </p:txBody>
      </p:sp>
      <p:sp>
        <p:nvSpPr>
          <p:cNvPr id="23" name="Text 21"/>
          <p:cNvSpPr/>
          <p:nvPr/>
        </p:nvSpPr>
        <p:spPr>
          <a:xfrm>
            <a:off x="4846320" y="186537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A：</a:t>
            </a:r>
            <a:endParaRPr lang="en-US" sz="1100" b="1" dirty="0"/>
          </a:p>
        </p:txBody>
      </p:sp>
      <p:sp>
        <p:nvSpPr>
          <p:cNvPr id="24" name="Shape 22"/>
          <p:cNvSpPr/>
          <p:nvPr/>
        </p:nvSpPr>
        <p:spPr>
          <a:xfrm>
            <a:off x="4754880" y="22860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46320" y="2322576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Q：</a:t>
            </a:r>
            <a:endParaRPr lang="en-US" sz="1200" b="1" dirty="0"/>
          </a:p>
        </p:txBody>
      </p:sp>
      <p:sp>
        <p:nvSpPr>
          <p:cNvPr id="26" name="Text 24"/>
          <p:cNvSpPr/>
          <p:nvPr/>
        </p:nvSpPr>
        <p:spPr>
          <a:xfrm>
            <a:off x="4846320" y="26883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A：</a:t>
            </a:r>
            <a:endParaRPr lang="en-US" sz="1100" b="1" dirty="0"/>
          </a:p>
        </p:txBody>
      </p:sp>
      <p:sp>
        <p:nvSpPr>
          <p:cNvPr id="27" name="Shape 25"/>
          <p:cNvSpPr/>
          <p:nvPr/>
        </p:nvSpPr>
        <p:spPr>
          <a:xfrm>
            <a:off x="4754880" y="3108960"/>
            <a:ext cx="4023360" cy="749808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46320" y="3145536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Q：</a:t>
            </a:r>
            <a:endParaRPr lang="en-US" sz="1200" b="1" dirty="0"/>
          </a:p>
        </p:txBody>
      </p:sp>
      <p:sp>
        <p:nvSpPr>
          <p:cNvPr id="29" name="Text 27"/>
          <p:cNvSpPr/>
          <p:nvPr/>
        </p:nvSpPr>
        <p:spPr>
          <a:xfrm>
            <a:off x="4846320" y="351129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A：</a:t>
            </a:r>
            <a:endParaRPr lang="en-US" sz="1100" b="1" dirty="0"/>
          </a:p>
        </p:txBody>
      </p:sp>
      <p:sp>
        <p:nvSpPr>
          <p:cNvPr id="30" name="Shape 28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F8F9FA"/>
          </a:solidFill>
          <a:ln w="12700">
            <a:solidFill>
              <a:srgbClr val="7F8C8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 予定時間：5分</a:t>
            </a:r>
            <a:endParaRPr lang="en-US" sz="1100" b="1" dirty="0"/>
          </a:p>
        </p:txBody>
      </p:sp>
      <p:sp>
        <p:nvSpPr>
          <p:cNvPr id="32" name="Text 30"/>
          <p:cNvSpPr/>
          <p:nvPr/>
        </p:nvSpPr>
        <p:spPr>
          <a:xfrm>
            <a:off x="5943600" y="46634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担当：司会進行者</a:t>
            </a:r>
            <a:endParaRPr lang="en-US" sz="11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82296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4572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議事録サマリ</a:t>
            </a: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ー</a:t>
            </a:r>
            <a:endParaRPr lang="en-US" sz="2600" b="1" dirty="0"/>
          </a:p>
        </p:txBody>
      </p:sp>
      <p:sp>
        <p:nvSpPr>
          <p:cNvPr id="5" name="Shape 3"/>
          <p:cNvSpPr/>
          <p:nvPr/>
        </p:nvSpPr>
        <p:spPr>
          <a:xfrm>
            <a:off x="365760" y="960120"/>
            <a:ext cx="2651760" cy="38404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38912" y="960120"/>
            <a:ext cx="25054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決定事項</a:t>
            </a:r>
            <a:endParaRPr lang="en-US" sz="1200" b="1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2651760" cy="6858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645920"/>
            <a:ext cx="182880" cy="18288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2167128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2395728"/>
            <a:ext cx="182880" cy="18288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" y="2916936"/>
            <a:ext cx="2651760" cy="685800"/>
          </a:xfrm>
          <a:prstGeom prst="rect">
            <a:avLst/>
          </a:prstGeom>
          <a:solidFill>
            <a:srgbClr val="E8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3145536"/>
            <a:ext cx="182880" cy="18288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3666744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3895344"/>
            <a:ext cx="182880" cy="18288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46120" y="960120"/>
            <a:ext cx="2651760" cy="38404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19272" y="960120"/>
            <a:ext cx="25054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課題・懸念</a:t>
            </a:r>
            <a:endParaRPr lang="en-US" sz="1200" b="1" dirty="0"/>
          </a:p>
        </p:txBody>
      </p:sp>
      <p:sp>
        <p:nvSpPr>
          <p:cNvPr id="17" name="Shape 15"/>
          <p:cNvSpPr/>
          <p:nvPr/>
        </p:nvSpPr>
        <p:spPr>
          <a:xfrm>
            <a:off x="3246120" y="1417320"/>
            <a:ext cx="2651760" cy="685800"/>
          </a:xfrm>
          <a:prstGeom prst="rect">
            <a:avLst/>
          </a:prstGeom>
          <a:solidFill>
            <a:srgbClr val="FF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37560" y="1645920"/>
            <a:ext cx="182880" cy="1828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46120" y="2167128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337560" y="2395728"/>
            <a:ext cx="182880" cy="1828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46120" y="2916936"/>
            <a:ext cx="2651760" cy="685800"/>
          </a:xfrm>
          <a:prstGeom prst="rect">
            <a:avLst/>
          </a:prstGeom>
          <a:solidFill>
            <a:srgbClr val="FF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37560" y="3145536"/>
            <a:ext cx="182880" cy="1828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3666744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37560" y="3895344"/>
            <a:ext cx="182880" cy="1828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26480" y="960120"/>
            <a:ext cx="2651760" cy="384048"/>
          </a:xfrm>
          <a:prstGeom prst="rect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99632" y="960120"/>
            <a:ext cx="25054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📋 次回アジェンダ予定</a:t>
            </a:r>
            <a:endParaRPr lang="en-US" sz="1200" b="1" dirty="0"/>
          </a:p>
        </p:txBody>
      </p:sp>
      <p:sp>
        <p:nvSpPr>
          <p:cNvPr id="27" name="Shape 25"/>
          <p:cNvSpPr/>
          <p:nvPr/>
        </p:nvSpPr>
        <p:spPr>
          <a:xfrm>
            <a:off x="6126480" y="1417320"/>
            <a:ext cx="2651760" cy="685800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17920" y="1645920"/>
            <a:ext cx="182880" cy="1828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26480" y="2167128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17920" y="2395728"/>
            <a:ext cx="182880" cy="1828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26480" y="2916936"/>
            <a:ext cx="2651760" cy="685800"/>
          </a:xfrm>
          <a:prstGeom prst="rect">
            <a:avLst/>
          </a:prstGeom>
          <a:solidFill>
            <a:srgbClr val="D6EAF8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17920" y="3145536"/>
            <a:ext cx="182880" cy="1828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26480" y="3666744"/>
            <a:ext cx="26517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17920" y="3895344"/>
            <a:ext cx="182880" cy="1828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65760" y="4663440"/>
            <a:ext cx="8412480" cy="27432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次回会議：　　年　　月　　日（　）　　:　　〜　　:　　　　場所：＿＿＿＿＿＿</a:t>
            </a:r>
            <a:endParaRPr lang="en-US" sz="11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142A47"/>
          </a:solidFill>
          <a:ln w="12700">
            <a:solidFill>
              <a:srgbClr val="142A4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766560" y="914400"/>
            <a:ext cx="2286000" cy="2286000"/>
          </a:xfrm>
          <a:prstGeom prst="ellipse">
            <a:avLst/>
          </a:prstGeom>
          <a:solidFill>
            <a:srgbClr val="2E86C1">
              <a:alpha val="40000"/>
            </a:srgbClr>
          </a:solidFill>
          <a:ln w="12700">
            <a:solidFill>
              <a:srgbClr val="2E86C1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2926080"/>
            <a:ext cx="1188720" cy="1188720"/>
          </a:xfrm>
          <a:prstGeom prst="ellipse">
            <a:avLst/>
          </a:prstGeom>
          <a:solidFill>
            <a:srgbClr val="F39C12">
              <a:alpha val="60000"/>
            </a:srgbClr>
          </a:solidFill>
          <a:ln w="12700">
            <a:solidFill>
              <a:srgbClr val="F39C12">
                <a:alpha val="6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64592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本日はありがとうございました</a:t>
            </a:r>
            <a:endParaRPr lang="en-US" sz="2600" b="1" dirty="0"/>
          </a:p>
        </p:txBody>
      </p:sp>
      <p:sp>
        <p:nvSpPr>
          <p:cNvPr id="8" name="Shape 6"/>
          <p:cNvSpPr/>
          <p:nvPr/>
        </p:nvSpPr>
        <p:spPr>
          <a:xfrm>
            <a:off x="365760" y="2423160"/>
            <a:ext cx="502920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26060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次回会議：</a:t>
            </a:r>
            <a:endParaRPr lang="en-US" sz="1200" b="1" dirty="0"/>
          </a:p>
        </p:txBody>
      </p:sp>
      <p:sp>
        <p:nvSpPr>
          <p:cNvPr id="10" name="Text 8"/>
          <p:cNvSpPr/>
          <p:nvPr/>
        </p:nvSpPr>
        <p:spPr>
          <a:xfrm>
            <a:off x="1874520" y="2606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　年　　月　　日（　）　　:　　〜</a:t>
            </a:r>
            <a:endParaRPr lang="en-US" sz="1200" b="1" dirty="0"/>
          </a:p>
        </p:txBody>
      </p:sp>
      <p:sp>
        <p:nvSpPr>
          <p:cNvPr id="11" name="Text 9"/>
          <p:cNvSpPr/>
          <p:nvPr/>
        </p:nvSpPr>
        <p:spPr>
          <a:xfrm>
            <a:off x="365760" y="301752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場所：</a:t>
            </a:r>
            <a:endParaRPr lang="en-US" sz="1200" b="1" dirty="0"/>
          </a:p>
        </p:txBody>
      </p:sp>
      <p:sp>
        <p:nvSpPr>
          <p:cNvPr id="12" name="Text 10"/>
          <p:cNvSpPr/>
          <p:nvPr/>
        </p:nvSpPr>
        <p:spPr>
          <a:xfrm>
            <a:off x="1874520" y="3017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</a:t>
            </a:r>
            <a:endParaRPr lang="en-US" sz="1200" b="1" dirty="0"/>
          </a:p>
        </p:txBody>
      </p:sp>
      <p:sp>
        <p:nvSpPr>
          <p:cNvPr id="13" name="Text 11"/>
          <p:cNvSpPr/>
          <p:nvPr/>
        </p:nvSpPr>
        <p:spPr>
          <a:xfrm>
            <a:off x="365760" y="342900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議事録共有：</a:t>
            </a:r>
            <a:endParaRPr lang="en-US" sz="1200" b="1" dirty="0"/>
          </a:p>
        </p:txBody>
      </p:sp>
      <p:sp>
        <p:nvSpPr>
          <p:cNvPr id="14" name="Text 12"/>
          <p:cNvSpPr/>
          <p:nvPr/>
        </p:nvSpPr>
        <p:spPr>
          <a:xfrm>
            <a:off x="1874520" y="34290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会議終了後　　営業日以内</a:t>
            </a:r>
            <a:endParaRPr lang="en-US" sz="1200" b="1" dirty="0"/>
          </a:p>
        </p:txBody>
      </p:sp>
      <p:sp>
        <p:nvSpPr>
          <p:cNvPr id="15" name="Text 13"/>
          <p:cNvSpPr/>
          <p:nvPr/>
        </p:nvSpPr>
        <p:spPr>
          <a:xfrm>
            <a:off x="365760" y="384048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資料共有：</a:t>
            </a:r>
            <a:endParaRPr lang="en-US" sz="1200" b="1" dirty="0"/>
          </a:p>
        </p:txBody>
      </p:sp>
      <p:sp>
        <p:nvSpPr>
          <p:cNvPr id="16" name="Text 14"/>
          <p:cNvSpPr/>
          <p:nvPr/>
        </p:nvSpPr>
        <p:spPr>
          <a:xfrm>
            <a:off x="1874520" y="38404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C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＿＿＿＿＿＿（共有場所）</a:t>
            </a:r>
            <a:endParaRPr lang="en-US" sz="1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446</Words>
  <Application>Microsoft Office PowerPoint</Application>
  <PresentationFormat>画面に合わせる (16:9)</PresentationFormat>
  <Paragraphs>202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製品開発会議アジェンダ</dc:title>
  <dc:subject>PptxGenJS Presentation</dc:subject>
  <dc:creator>PptxGenJS</dc:creator>
  <cp:lastModifiedBy>隆弘 野邊</cp:lastModifiedBy>
  <cp:revision>2</cp:revision>
  <dcterms:created xsi:type="dcterms:W3CDTF">2026-03-10T21:29:47Z</dcterms:created>
  <dcterms:modified xsi:type="dcterms:W3CDTF">2026-03-10T21:47:14Z</dcterms:modified>
</cp:coreProperties>
</file>