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7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792" y="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97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54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74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90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2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7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00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5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51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25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9058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44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0017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09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02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66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751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lumMod val="20000"/>
                <a:lumOff val="8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1575" y="-13097"/>
            <a:ext cx="9155575" cy="91592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400" b="1" dirty="0" err="1">
                <a:solidFill>
                  <a:schemeClr val="bg1"/>
                </a:solidFill>
              </a:rPr>
              <a:t>事故対応フローチャート</a:t>
            </a:r>
            <a:endParaRPr sz="3400" b="1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1611" y="1068343"/>
            <a:ext cx="1980000" cy="8640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dirty="0" err="1">
                <a:solidFill>
                  <a:srgbClr val="FFFF00"/>
                </a:solidFill>
              </a:rPr>
              <a:t>事故・トラブル</a:t>
            </a:r>
            <a:endParaRPr lang="en-US" b="1" dirty="0">
              <a:solidFill>
                <a:srgbClr val="FFFF00"/>
              </a:solidFill>
            </a:endParaRPr>
          </a:p>
          <a:p>
            <a:pPr algn="ctr"/>
            <a:r>
              <a:rPr b="1" dirty="0" err="1">
                <a:solidFill>
                  <a:srgbClr val="FFFF00"/>
                </a:solidFill>
              </a:rPr>
              <a:t>発生</a:t>
            </a:r>
            <a:endParaRPr b="1" dirty="0">
              <a:solidFill>
                <a:srgbClr val="FFFF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1611" y="2233914"/>
            <a:ext cx="1980000" cy="864000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 err="1">
                <a:solidFill>
                  <a:srgbClr val="FFFFFF"/>
                </a:solidFill>
              </a:rPr>
              <a:t>現場責任者へ報告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58218" y="2240280"/>
            <a:ext cx="1980000" cy="86400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 err="1">
                <a:solidFill>
                  <a:srgbClr val="FFFFFF"/>
                </a:solidFill>
              </a:rPr>
              <a:t>初期対応</a:t>
            </a:r>
            <a:endParaRPr lang="en-US" sz="1600" b="1" dirty="0">
              <a:solidFill>
                <a:srgbClr val="FFFFFF"/>
              </a:solidFill>
            </a:endParaRPr>
          </a:p>
          <a:p>
            <a:pPr algn="ctr"/>
            <a:r>
              <a:rPr sz="1600" b="1" dirty="0" err="1">
                <a:solidFill>
                  <a:srgbClr val="FFFFFF"/>
                </a:solidFill>
              </a:rPr>
              <a:t>応急処置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71611" y="3429000"/>
            <a:ext cx="1980000" cy="864000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 err="1">
                <a:solidFill>
                  <a:srgbClr val="FFFFFF"/>
                </a:solidFill>
              </a:rPr>
              <a:t>安全確保</a:t>
            </a:r>
            <a:endParaRPr lang="en-US" sz="1600" b="1" dirty="0">
              <a:solidFill>
                <a:srgbClr val="FFFFFF"/>
              </a:solidFill>
            </a:endParaRPr>
          </a:p>
          <a:p>
            <a:pPr algn="ctr"/>
            <a:r>
              <a:rPr sz="1600" b="1" dirty="0" err="1">
                <a:solidFill>
                  <a:srgbClr val="FFFFFF"/>
                </a:solidFill>
              </a:rPr>
              <a:t>避難誘導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45928" y="4617720"/>
            <a:ext cx="1980000" cy="864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 err="1">
                <a:solidFill>
                  <a:schemeClr val="bg1"/>
                </a:solidFill>
              </a:rPr>
              <a:t>管理職・総務へ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sz="1600" b="1" dirty="0" err="1">
                <a:solidFill>
                  <a:schemeClr val="bg1"/>
                </a:solidFill>
              </a:rPr>
              <a:t>連絡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45928" y="3429000"/>
            <a:ext cx="1980000" cy="8640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>
                <a:solidFill>
                  <a:srgbClr val="FFFF00"/>
                </a:solidFill>
              </a:rPr>
              <a:t>消防119</a:t>
            </a:r>
            <a:endParaRPr lang="en-US" sz="1600" b="1" dirty="0">
              <a:solidFill>
                <a:srgbClr val="FFFF00"/>
              </a:solidFill>
            </a:endParaRPr>
          </a:p>
          <a:p>
            <a:pPr algn="ctr"/>
            <a:r>
              <a:rPr sz="1600" b="1" dirty="0">
                <a:solidFill>
                  <a:srgbClr val="FFFF00"/>
                </a:solidFill>
              </a:rPr>
              <a:t>警察110</a:t>
            </a:r>
          </a:p>
          <a:p>
            <a:pPr algn="ctr"/>
            <a:r>
              <a:rPr sz="1600" b="1" dirty="0" err="1">
                <a:solidFill>
                  <a:srgbClr val="FFFF00"/>
                </a:solidFill>
              </a:rPr>
              <a:t>必要に応じ通報</a:t>
            </a:r>
            <a:endParaRPr sz="16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45928" y="5806440"/>
            <a:ext cx="1980000" cy="864000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 err="1">
                <a:solidFill>
                  <a:schemeClr val="bg1"/>
                </a:solidFill>
              </a:rPr>
              <a:t>救急車・医療機関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sz="1600" b="1" dirty="0" err="1">
                <a:solidFill>
                  <a:schemeClr val="bg1"/>
                </a:solidFill>
              </a:rPr>
              <a:t>手配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32535" y="4618827"/>
            <a:ext cx="1980000" cy="864000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 err="1">
                <a:solidFill>
                  <a:srgbClr val="FFFFFF"/>
                </a:solidFill>
              </a:rPr>
              <a:t>事故報告書作成</a:t>
            </a:r>
            <a:endParaRPr sz="1600" b="1" dirty="0">
              <a:solidFill>
                <a:srgbClr val="FFFFFF"/>
              </a:solidFill>
            </a:endParaRPr>
          </a:p>
          <a:p>
            <a:pPr algn="ctr"/>
            <a:r>
              <a:rPr sz="1600" b="1" dirty="0" err="1">
                <a:solidFill>
                  <a:srgbClr val="FFFFFF"/>
                </a:solidFill>
              </a:rPr>
              <a:t>再発防止対策</a:t>
            </a:r>
            <a:endParaRPr sz="1600" b="1" dirty="0">
              <a:solidFill>
                <a:srgbClr val="FFFFFF"/>
              </a:solidFill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38D88175-0EFA-AECD-0D4A-CF9741AEC234}"/>
              </a:ext>
            </a:extLst>
          </p:cNvPr>
          <p:cNvCxnSpPr>
            <a:stCxn id="3" idx="2"/>
            <a:endCxn id="4" idx="0"/>
          </p:cNvCxnSpPr>
          <p:nvPr/>
        </p:nvCxnSpPr>
        <p:spPr>
          <a:xfrm>
            <a:off x="1361611" y="1932343"/>
            <a:ext cx="0" cy="301571"/>
          </a:xfrm>
          <a:prstGeom prst="straightConnector1">
            <a:avLst/>
          </a:prstGeom>
          <a:ln w="44450"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48190AEE-D669-AF2E-7D70-17B6DC31A4A1}"/>
              </a:ext>
            </a:extLst>
          </p:cNvPr>
          <p:cNvCxnSpPr>
            <a:stCxn id="4" idx="2"/>
            <a:endCxn id="6" idx="0"/>
          </p:cNvCxnSpPr>
          <p:nvPr/>
        </p:nvCxnSpPr>
        <p:spPr>
          <a:xfrm>
            <a:off x="1361611" y="3097914"/>
            <a:ext cx="0" cy="331086"/>
          </a:xfrm>
          <a:prstGeom prst="straightConnector1">
            <a:avLst/>
          </a:prstGeom>
          <a:ln w="44450"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D0D39847-8DBE-5A3D-BDDF-75D0AECADF24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2351611" y="2665914"/>
            <a:ext cx="506607" cy="6366"/>
          </a:xfrm>
          <a:prstGeom prst="straightConnector1">
            <a:avLst/>
          </a:prstGeom>
          <a:ln w="44450"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コネクタ: カギ線 35">
            <a:extLst>
              <a:ext uri="{FF2B5EF4-FFF2-40B4-BE49-F238E27FC236}">
                <a16:creationId xmlns:a16="http://schemas.microsoft.com/office/drawing/2014/main" id="{960D9588-13C0-EDE9-C2FB-F3D9C59EF130}"/>
              </a:ext>
            </a:extLst>
          </p:cNvPr>
          <p:cNvCxnSpPr>
            <a:stCxn id="5" idx="2"/>
            <a:endCxn id="9" idx="1"/>
          </p:cNvCxnSpPr>
          <p:nvPr/>
        </p:nvCxnSpPr>
        <p:spPr>
          <a:xfrm rot="16200000" flipH="1">
            <a:off x="2529993" y="4422505"/>
            <a:ext cx="3134160" cy="497710"/>
          </a:xfrm>
          <a:prstGeom prst="bentConnector2">
            <a:avLst/>
          </a:prstGeom>
          <a:ln w="44450"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F9B14E71-718B-AC05-8326-2EE52D3B25B3}"/>
              </a:ext>
            </a:extLst>
          </p:cNvPr>
          <p:cNvCxnSpPr>
            <a:endCxn id="8" idx="1"/>
          </p:cNvCxnSpPr>
          <p:nvPr/>
        </p:nvCxnSpPr>
        <p:spPr>
          <a:xfrm>
            <a:off x="3839321" y="3861000"/>
            <a:ext cx="506607" cy="0"/>
          </a:xfrm>
          <a:prstGeom prst="straightConnector1">
            <a:avLst/>
          </a:prstGeom>
          <a:ln w="44450"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FB54721E-FA2B-50DC-8494-BE3879E9D03D}"/>
              </a:ext>
            </a:extLst>
          </p:cNvPr>
          <p:cNvCxnSpPr>
            <a:endCxn id="7" idx="1"/>
          </p:cNvCxnSpPr>
          <p:nvPr/>
        </p:nvCxnSpPr>
        <p:spPr>
          <a:xfrm>
            <a:off x="3839321" y="5049720"/>
            <a:ext cx="506607" cy="0"/>
          </a:xfrm>
          <a:prstGeom prst="straightConnector1">
            <a:avLst/>
          </a:prstGeom>
          <a:ln w="44450"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2FBB3A6B-7B0D-492D-F460-F4FB481DC6B3}"/>
              </a:ext>
            </a:extLst>
          </p:cNvPr>
          <p:cNvCxnSpPr>
            <a:stCxn id="7" idx="3"/>
            <a:endCxn id="10" idx="1"/>
          </p:cNvCxnSpPr>
          <p:nvPr/>
        </p:nvCxnSpPr>
        <p:spPr>
          <a:xfrm>
            <a:off x="6325928" y="5049720"/>
            <a:ext cx="506607" cy="1107"/>
          </a:xfrm>
          <a:prstGeom prst="straightConnector1">
            <a:avLst/>
          </a:prstGeom>
          <a:ln w="44450"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11">
            <a:extLst>
              <a:ext uri="{FF2B5EF4-FFF2-40B4-BE49-F238E27FC236}">
                <a16:creationId xmlns:a16="http://schemas.microsoft.com/office/drawing/2014/main" id="{F4C99E37-CD3E-3CD3-1FB6-CC35320B99F5}"/>
              </a:ext>
            </a:extLst>
          </p:cNvPr>
          <p:cNvSpPr/>
          <p:nvPr/>
        </p:nvSpPr>
        <p:spPr>
          <a:xfrm>
            <a:off x="5039189" y="1094021"/>
            <a:ext cx="3884891" cy="1828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0">
            <a:solidFill>
              <a:schemeClr val="bg1">
                <a:lumMod val="95000"/>
                <a:lumOff val="5000"/>
                <a:alpha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dirty="0" err="1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病院</a:t>
            </a:r>
            <a:endParaRPr b="1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</a:t>
            </a:r>
            <a:r>
              <a:rPr b="1" dirty="0" err="1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〇〇総合病院</a:t>
            </a:r>
            <a:r>
              <a:rPr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000-0000-0000</a:t>
            </a:r>
          </a:p>
          <a:p>
            <a:r>
              <a:rPr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</a:t>
            </a:r>
            <a:r>
              <a:rPr b="1" dirty="0" err="1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〇〇</a:t>
            </a:r>
            <a:r>
              <a:rPr lang="ja-JP" altLang="en-US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市立病院</a:t>
            </a:r>
            <a:r>
              <a:rPr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000-0000-0000</a:t>
            </a:r>
          </a:p>
          <a:p>
            <a:r>
              <a:rPr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</a:t>
            </a:r>
            <a:r>
              <a:rPr b="1" dirty="0" err="1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〇〇</a:t>
            </a:r>
            <a:r>
              <a:rPr lang="ja-JP" altLang="en-US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病院</a:t>
            </a:r>
            <a:r>
              <a:rPr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000-0000-0000</a:t>
            </a:r>
          </a:p>
          <a:p>
            <a:r>
              <a:rPr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・</a:t>
            </a:r>
            <a:r>
              <a:rPr b="1" dirty="0" err="1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〇〇</a:t>
            </a:r>
            <a:r>
              <a:rPr lang="ja-JP" altLang="en-US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病院</a:t>
            </a:r>
            <a:r>
              <a:rPr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 000-0000-0000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スライス">
  <a:themeElements>
    <a:clrScheme name="スライス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TM02900771[[fn=スライス]]</Template>
  <TotalTime>20</TotalTime>
  <Words>42</Words>
  <Application>Microsoft Office PowerPoint</Application>
  <PresentationFormat>画面に合わせる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UD明朝 Medium</vt:lpstr>
      <vt:lpstr>Century Gothic</vt:lpstr>
      <vt:lpstr>Wingdings 3</vt:lpstr>
      <vt:lpstr>スライス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野邊隆弘</dc:creator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2026-03-08T12:08:55Z</dcterms:modified>
  <cp:category/>
</cp:coreProperties>
</file>