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>
        <p:scale>
          <a:sx n="100" d="100"/>
          <a:sy n="100" d="100"/>
        </p:scale>
        <p:origin x="-77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2A5DD-40C2-4E99-89A8-974C1B8A234B}" type="datetimeFigureOut">
              <a:rPr kumimoji="1" lang="ja-JP" altLang="en-US" smtClean="0"/>
              <a:t>2026/3/8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47C9F-3C25-4787-B6F5-84B8FA4E41E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3190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2A5DD-40C2-4E99-89A8-974C1B8A234B}" type="datetimeFigureOut">
              <a:rPr kumimoji="1" lang="ja-JP" altLang="en-US" smtClean="0"/>
              <a:t>2026/3/8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47C9F-3C25-4787-B6F5-84B8FA4E41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9176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2A5DD-40C2-4E99-89A8-974C1B8A234B}" type="datetimeFigureOut">
              <a:rPr kumimoji="1" lang="ja-JP" altLang="en-US" smtClean="0"/>
              <a:t>2026/3/8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47C9F-3C25-4787-B6F5-84B8FA4E41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6648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2A5DD-40C2-4E99-89A8-974C1B8A234B}" type="datetimeFigureOut">
              <a:rPr kumimoji="1" lang="ja-JP" altLang="en-US" smtClean="0"/>
              <a:t>2026/3/8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47C9F-3C25-4787-B6F5-84B8FA4E41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7000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2A5DD-40C2-4E99-89A8-974C1B8A234B}" type="datetimeFigureOut">
              <a:rPr kumimoji="1" lang="ja-JP" altLang="en-US" smtClean="0"/>
              <a:t>2026/3/8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47C9F-3C25-4787-B6F5-84B8FA4E41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0955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2A5DD-40C2-4E99-89A8-974C1B8A234B}" type="datetimeFigureOut">
              <a:rPr kumimoji="1" lang="ja-JP" altLang="en-US" smtClean="0"/>
              <a:t>2026/3/8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47C9F-3C25-4787-B6F5-84B8FA4E41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0414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2A5DD-40C2-4E99-89A8-974C1B8A234B}" type="datetimeFigureOut">
              <a:rPr kumimoji="1" lang="ja-JP" altLang="en-US" smtClean="0"/>
              <a:t>2026/3/8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47C9F-3C25-4787-B6F5-84B8FA4E41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7266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2A5DD-40C2-4E99-89A8-974C1B8A234B}" type="datetimeFigureOut">
              <a:rPr kumimoji="1" lang="ja-JP" altLang="en-US" smtClean="0"/>
              <a:t>2026/3/8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47C9F-3C25-4787-B6F5-84B8FA4E41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0688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2A5DD-40C2-4E99-89A8-974C1B8A234B}" type="datetimeFigureOut">
              <a:rPr kumimoji="1" lang="ja-JP" altLang="en-US" smtClean="0"/>
              <a:t>2026/3/8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47C9F-3C25-4787-B6F5-84B8FA4E41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6204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パノラマ写真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2A5DD-40C2-4E99-89A8-974C1B8A234B}" type="datetimeFigureOut">
              <a:rPr kumimoji="1" lang="ja-JP" altLang="en-US" smtClean="0"/>
              <a:t>2026/3/8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47C9F-3C25-4787-B6F5-84B8FA4E41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1377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キャプ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2A5DD-40C2-4E99-89A8-974C1B8A234B}" type="datetimeFigureOut">
              <a:rPr kumimoji="1" lang="ja-JP" altLang="en-US" smtClean="0"/>
              <a:t>2026/3/8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47C9F-3C25-4787-B6F5-84B8FA4E41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67254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2A5DD-40C2-4E99-89A8-974C1B8A234B}" type="datetimeFigureOut">
              <a:rPr kumimoji="1" lang="ja-JP" altLang="en-US" smtClean="0"/>
              <a:t>2026/3/8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47C9F-3C25-4787-B6F5-84B8FA4E41E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371496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2A5DD-40C2-4E99-89A8-974C1B8A234B}" type="datetimeFigureOut">
              <a:rPr kumimoji="1" lang="ja-JP" altLang="en-US" smtClean="0"/>
              <a:t>2026/3/8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47C9F-3C25-4787-B6F5-84B8FA4E41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57528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付きの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2A5DD-40C2-4E99-89A8-974C1B8A234B}" type="datetimeFigureOut">
              <a:rPr kumimoji="1" lang="ja-JP" altLang="en-US" smtClean="0"/>
              <a:t>2026/3/8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47C9F-3C25-4787-B6F5-84B8FA4E41E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710657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または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2A5DD-40C2-4E99-89A8-974C1B8A234B}" type="datetimeFigureOut">
              <a:rPr kumimoji="1" lang="ja-JP" altLang="en-US" smtClean="0"/>
              <a:t>2026/3/8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47C9F-3C25-4787-B6F5-84B8FA4E41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98906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2A5DD-40C2-4E99-89A8-974C1B8A234B}" type="datetimeFigureOut">
              <a:rPr kumimoji="1" lang="ja-JP" altLang="en-US" smtClean="0"/>
              <a:t>2026/3/8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47C9F-3C25-4787-B6F5-84B8FA4E41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98251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2A5DD-40C2-4E99-89A8-974C1B8A234B}" type="datetimeFigureOut">
              <a:rPr kumimoji="1" lang="ja-JP" altLang="en-US" smtClean="0"/>
              <a:t>2026/3/8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47C9F-3C25-4787-B6F5-84B8FA4E41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1180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9762A5DD-40C2-4E99-89A8-974C1B8A234B}" type="datetimeFigureOut">
              <a:rPr kumimoji="1" lang="ja-JP" altLang="en-US" smtClean="0"/>
              <a:t>2026/3/8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10A47C9F-3C25-4787-B6F5-84B8FA4E41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825365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457200" rtl="0" eaLnBrk="1" latinLnBrk="0" hangingPunct="1">
        <a:spcBef>
          <a:spcPct val="0"/>
        </a:spcBef>
        <a:buNone/>
        <a:defRPr kumimoji="1"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70">
            <a:extLst>
              <a:ext uri="{FF2B5EF4-FFF2-40B4-BE49-F238E27FC236}">
                <a16:creationId xmlns:a16="http://schemas.microsoft.com/office/drawing/2014/main" id="{6F3243EB-A5A9-D625-91C8-6D5BC6855CF0}"/>
              </a:ext>
            </a:extLst>
          </p:cNvPr>
          <p:cNvSpPr txBox="1">
            <a:spLocks noChangeArrowheads="1"/>
          </p:cNvSpPr>
          <p:nvPr/>
        </p:nvSpPr>
        <p:spPr>
          <a:xfrm>
            <a:off x="644252" y="343532"/>
            <a:ext cx="7191375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b="1" dirty="0">
                <a:solidFill>
                  <a:schemeClr val="bg1"/>
                </a:solidFill>
                <a:effectLst>
                  <a:outerShdw blurRad="12700" dist="63500" dir="2700000" algn="tl" rotWithShape="0">
                    <a:schemeClr val="tx1">
                      <a:lumMod val="65000"/>
                    </a:schemeClr>
                  </a:outerShdw>
                </a:effectLst>
              </a:rPr>
              <a:t>業務改善アクションプラン</a:t>
            </a:r>
          </a:p>
        </p:txBody>
      </p:sp>
      <p:grpSp>
        <p:nvGrpSpPr>
          <p:cNvPr id="58" name="グループ化 57">
            <a:extLst>
              <a:ext uri="{FF2B5EF4-FFF2-40B4-BE49-F238E27FC236}">
                <a16:creationId xmlns:a16="http://schemas.microsoft.com/office/drawing/2014/main" id="{4041CC5F-FEC6-5C54-6A8B-CEC48AA95282}"/>
              </a:ext>
            </a:extLst>
          </p:cNvPr>
          <p:cNvGrpSpPr/>
          <p:nvPr/>
        </p:nvGrpSpPr>
        <p:grpSpPr>
          <a:xfrm>
            <a:off x="779228" y="1155207"/>
            <a:ext cx="10803172" cy="5259881"/>
            <a:chOff x="779228" y="1155207"/>
            <a:chExt cx="10803172" cy="5259881"/>
          </a:xfrm>
        </p:grpSpPr>
        <p:grpSp>
          <p:nvGrpSpPr>
            <p:cNvPr id="56" name="グループ化 55">
              <a:extLst>
                <a:ext uri="{FF2B5EF4-FFF2-40B4-BE49-F238E27FC236}">
                  <a16:creationId xmlns:a16="http://schemas.microsoft.com/office/drawing/2014/main" id="{DFA11882-7179-A707-0C85-C1C741BB4771}"/>
                </a:ext>
              </a:extLst>
            </p:cNvPr>
            <p:cNvGrpSpPr/>
            <p:nvPr/>
          </p:nvGrpSpPr>
          <p:grpSpPr>
            <a:xfrm>
              <a:off x="2640535" y="1711786"/>
              <a:ext cx="8941865" cy="4697522"/>
              <a:chOff x="2640535" y="1711786"/>
              <a:chExt cx="8941865" cy="4697522"/>
            </a:xfrm>
          </p:grpSpPr>
          <p:sp>
            <p:nvSpPr>
              <p:cNvPr id="6" name="Rectangle 1027">
                <a:extLst>
                  <a:ext uri="{FF2B5EF4-FFF2-40B4-BE49-F238E27FC236}">
                    <a16:creationId xmlns:a16="http://schemas.microsoft.com/office/drawing/2014/main" id="{18198478-47F0-96F7-B341-25A09108809A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640535" y="2606675"/>
                <a:ext cx="8941865" cy="955675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952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>
                  <a:spcBef>
                    <a:spcPct val="50000"/>
                  </a:spcBef>
                </a:pPr>
                <a:endParaRPr lang="ja-JP" altLang="ja-JP" sz="11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50" name="Rectangle 1027">
                <a:extLst>
                  <a:ext uri="{FF2B5EF4-FFF2-40B4-BE49-F238E27FC236}">
                    <a16:creationId xmlns:a16="http://schemas.microsoft.com/office/drawing/2014/main" id="{6C10A0E4-1BC3-B5D7-8941-D0E338C39F8F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640535" y="1711786"/>
                <a:ext cx="8941865" cy="893301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952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>
                  <a:spcBef>
                    <a:spcPct val="50000"/>
                  </a:spcBef>
                </a:pPr>
                <a:endParaRPr lang="ja-JP" altLang="ja-JP" sz="11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51" name="Rectangle 1027">
                <a:extLst>
                  <a:ext uri="{FF2B5EF4-FFF2-40B4-BE49-F238E27FC236}">
                    <a16:creationId xmlns:a16="http://schemas.microsoft.com/office/drawing/2014/main" id="{10C45139-6102-CB21-1A80-ED4B21E7E25B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640535" y="3560763"/>
                <a:ext cx="8941865" cy="950912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952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>
                  <a:spcBef>
                    <a:spcPct val="50000"/>
                  </a:spcBef>
                </a:pPr>
                <a:endParaRPr lang="ja-JP" altLang="ja-JP" sz="11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54" name="Rectangle 1027">
                <a:extLst>
                  <a:ext uri="{FF2B5EF4-FFF2-40B4-BE49-F238E27FC236}">
                    <a16:creationId xmlns:a16="http://schemas.microsoft.com/office/drawing/2014/main" id="{D7EFF1D8-FF55-AF6A-F85B-2596A2D2982B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640535" y="4505326"/>
                <a:ext cx="8941865" cy="973138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952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>
                  <a:spcBef>
                    <a:spcPct val="50000"/>
                  </a:spcBef>
                </a:pPr>
                <a:endParaRPr lang="ja-JP" altLang="ja-JP" sz="11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55" name="Rectangle 1027">
                <a:extLst>
                  <a:ext uri="{FF2B5EF4-FFF2-40B4-BE49-F238E27FC236}">
                    <a16:creationId xmlns:a16="http://schemas.microsoft.com/office/drawing/2014/main" id="{8AC2D509-BC09-F8B0-1A1E-9F48D35D87B9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640535" y="5444108"/>
                <a:ext cx="8941865" cy="96520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952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>
                  <a:spcBef>
                    <a:spcPct val="50000"/>
                  </a:spcBef>
                </a:pPr>
                <a:endParaRPr lang="ja-JP" altLang="ja-JP" sz="1100" b="1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8" name="Rectangle 1029">
              <a:extLst>
                <a:ext uri="{FF2B5EF4-FFF2-40B4-BE49-F238E27FC236}">
                  <a16:creationId xmlns:a16="http://schemas.microsoft.com/office/drawing/2014/main" id="{70C70FB7-2309-23F7-F14A-A4AF3A4D029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281885" y="1638300"/>
              <a:ext cx="642937" cy="4776788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spcBef>
                  <a:spcPct val="50000"/>
                </a:spcBef>
              </a:pPr>
              <a:endParaRPr lang="ja-JP" altLang="ja-JP" sz="1200" b="1">
                <a:solidFill>
                  <a:schemeClr val="tx1"/>
                </a:solidFill>
              </a:endParaRPr>
            </a:p>
          </p:txBody>
        </p:sp>
        <p:sp>
          <p:nvSpPr>
            <p:cNvPr id="9" name="Rectangle 1030">
              <a:extLst>
                <a:ext uri="{FF2B5EF4-FFF2-40B4-BE49-F238E27FC236}">
                  <a16:creationId xmlns:a16="http://schemas.microsoft.com/office/drawing/2014/main" id="{4AD4AAE9-C061-148C-D9B5-22AEA1C5780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564585" y="1638300"/>
              <a:ext cx="642937" cy="4776788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spcBef>
                  <a:spcPct val="50000"/>
                </a:spcBef>
              </a:pPr>
              <a:endParaRPr lang="ja-JP" altLang="ja-JP" sz="1200" b="1">
                <a:solidFill>
                  <a:schemeClr val="tx1"/>
                </a:solidFill>
              </a:endParaRPr>
            </a:p>
          </p:txBody>
        </p:sp>
        <p:sp>
          <p:nvSpPr>
            <p:cNvPr id="10" name="Rectangle 1031">
              <a:extLst>
                <a:ext uri="{FF2B5EF4-FFF2-40B4-BE49-F238E27FC236}">
                  <a16:creationId xmlns:a16="http://schemas.microsoft.com/office/drawing/2014/main" id="{9EC3E4F6-CD3A-61C1-F97D-7B97E66B87DF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848872" y="1638300"/>
              <a:ext cx="641350" cy="4776788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spcBef>
                  <a:spcPct val="50000"/>
                </a:spcBef>
              </a:pPr>
              <a:endParaRPr lang="ja-JP" altLang="ja-JP" sz="1200" b="1">
                <a:solidFill>
                  <a:schemeClr val="tx1"/>
                </a:solidFill>
              </a:endParaRPr>
            </a:p>
          </p:txBody>
        </p:sp>
        <p:sp>
          <p:nvSpPr>
            <p:cNvPr id="11" name="Rectangle 1032">
              <a:extLst>
                <a:ext uri="{FF2B5EF4-FFF2-40B4-BE49-F238E27FC236}">
                  <a16:creationId xmlns:a16="http://schemas.microsoft.com/office/drawing/2014/main" id="{E1D7686D-C1A9-A827-AC0E-561BCF4FD2E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7131572" y="1638300"/>
              <a:ext cx="641350" cy="4776788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spcBef>
                  <a:spcPct val="50000"/>
                </a:spcBef>
              </a:pPr>
              <a:endParaRPr lang="ja-JP" altLang="ja-JP" sz="1200" b="1">
                <a:solidFill>
                  <a:schemeClr val="tx1"/>
                </a:solidFill>
              </a:endParaRPr>
            </a:p>
          </p:txBody>
        </p:sp>
        <p:sp>
          <p:nvSpPr>
            <p:cNvPr id="12" name="Rectangle 1033">
              <a:extLst>
                <a:ext uri="{FF2B5EF4-FFF2-40B4-BE49-F238E27FC236}">
                  <a16:creationId xmlns:a16="http://schemas.microsoft.com/office/drawing/2014/main" id="{C24E0986-61A1-831E-C373-56A3BD5D8EF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415860" y="1638300"/>
              <a:ext cx="642937" cy="4776788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spcBef>
                  <a:spcPct val="50000"/>
                </a:spcBef>
              </a:pPr>
              <a:endParaRPr lang="ja-JP" altLang="ja-JP" sz="1200" b="1">
                <a:solidFill>
                  <a:schemeClr val="tx1"/>
                </a:solidFill>
              </a:endParaRPr>
            </a:p>
          </p:txBody>
        </p:sp>
        <p:sp>
          <p:nvSpPr>
            <p:cNvPr id="13" name="Rectangle 1034">
              <a:extLst>
                <a:ext uri="{FF2B5EF4-FFF2-40B4-BE49-F238E27FC236}">
                  <a16:creationId xmlns:a16="http://schemas.microsoft.com/office/drawing/2014/main" id="{2962E5CA-44C4-A962-5E11-D870194F1C5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9698560" y="1638300"/>
              <a:ext cx="642937" cy="4776788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spcBef>
                  <a:spcPct val="50000"/>
                </a:spcBef>
              </a:pPr>
              <a:endParaRPr lang="ja-JP" altLang="ja-JP" sz="1200" b="1">
                <a:solidFill>
                  <a:schemeClr val="tx1"/>
                </a:solidFill>
              </a:endParaRPr>
            </a:p>
          </p:txBody>
        </p:sp>
        <p:sp>
          <p:nvSpPr>
            <p:cNvPr id="14" name="AutoShape 1035">
              <a:extLst>
                <a:ext uri="{FF2B5EF4-FFF2-40B4-BE49-F238E27FC236}">
                  <a16:creationId xmlns:a16="http://schemas.microsoft.com/office/drawing/2014/main" id="{7B37259A-D01F-C5A9-4CF3-54928E94892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080397" y="1836738"/>
              <a:ext cx="6854825" cy="579437"/>
            </a:xfrm>
            <a:prstGeom prst="homePlate">
              <a:avLst>
                <a:gd name="adj" fmla="val 24810"/>
              </a:avLst>
            </a:prstGeom>
            <a:solidFill>
              <a:srgbClr val="DDDDDD"/>
            </a:solidFill>
            <a:ln w="12700" cap="sq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zh-TW" altLang="en-US" sz="1600" b="1" dirty="0">
                  <a:solidFill>
                    <a:schemeClr val="bg1"/>
                  </a:solidFill>
                </a:rPr>
                <a:t>業務改善施策実行</a:t>
              </a:r>
              <a:endParaRPr lang="ja-JP" altLang="ja-JP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Rectangle 1036">
              <a:extLst>
                <a:ext uri="{FF2B5EF4-FFF2-40B4-BE49-F238E27FC236}">
                  <a16:creationId xmlns:a16="http://schemas.microsoft.com/office/drawing/2014/main" id="{C13D3D5D-AB64-88CA-C389-F1148F399C3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779228" y="5459413"/>
              <a:ext cx="1859719" cy="955675"/>
            </a:xfrm>
            <a:prstGeom prst="rect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ja-JP" altLang="en-US" sz="1600" b="1" dirty="0"/>
                <a:t>人材育成</a:t>
              </a:r>
            </a:p>
          </p:txBody>
        </p:sp>
        <p:sp>
          <p:nvSpPr>
            <p:cNvPr id="28" name="Rectangle 1049">
              <a:extLst>
                <a:ext uri="{FF2B5EF4-FFF2-40B4-BE49-F238E27FC236}">
                  <a16:creationId xmlns:a16="http://schemas.microsoft.com/office/drawing/2014/main" id="{EB7EA1DD-DD99-7982-2DE0-869AF0FE2DA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779228" y="1700213"/>
              <a:ext cx="1859719" cy="904875"/>
            </a:xfrm>
            <a:prstGeom prst="rect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ja-JP" altLang="en-US" sz="1600" b="1" dirty="0"/>
                <a:t>業務効率化</a:t>
              </a:r>
            </a:p>
          </p:txBody>
        </p:sp>
        <p:sp>
          <p:nvSpPr>
            <p:cNvPr id="29" name="Rectangle 1050">
              <a:extLst>
                <a:ext uri="{FF2B5EF4-FFF2-40B4-BE49-F238E27FC236}">
                  <a16:creationId xmlns:a16="http://schemas.microsoft.com/office/drawing/2014/main" id="{A4BEB5C5-91B4-D6E4-AE4E-1759D9449F5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779228" y="2603500"/>
              <a:ext cx="1859719" cy="955675"/>
            </a:xfrm>
            <a:prstGeom prst="rect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ja-JP" altLang="en-US" sz="1600" b="1" dirty="0"/>
                <a:t>品質改善</a:t>
              </a:r>
            </a:p>
          </p:txBody>
        </p:sp>
        <p:sp>
          <p:nvSpPr>
            <p:cNvPr id="30" name="Rectangle 1051">
              <a:extLst>
                <a:ext uri="{FF2B5EF4-FFF2-40B4-BE49-F238E27FC236}">
                  <a16:creationId xmlns:a16="http://schemas.microsoft.com/office/drawing/2014/main" id="{A15F35E9-BE27-4511-7942-3EB9D7EE544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779228" y="3556000"/>
              <a:ext cx="1859719" cy="954088"/>
            </a:xfrm>
            <a:prstGeom prst="rect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zh-TW" altLang="en-US" sz="1600" b="1" dirty="0"/>
                <a:t>情報共有改善</a:t>
              </a:r>
            </a:p>
          </p:txBody>
        </p:sp>
        <p:sp>
          <p:nvSpPr>
            <p:cNvPr id="31" name="Rectangle 1052">
              <a:extLst>
                <a:ext uri="{FF2B5EF4-FFF2-40B4-BE49-F238E27FC236}">
                  <a16:creationId xmlns:a16="http://schemas.microsoft.com/office/drawing/2014/main" id="{3D75AD1D-B260-3622-C3CF-59817D73B7D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779228" y="4508500"/>
              <a:ext cx="1859719" cy="954088"/>
            </a:xfrm>
            <a:prstGeom prst="rect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ja-JP" altLang="en-US" sz="1600" b="1" dirty="0"/>
                <a:t>業務自動化</a:t>
              </a:r>
            </a:p>
          </p:txBody>
        </p:sp>
        <p:sp>
          <p:nvSpPr>
            <p:cNvPr id="32" name="Rectangle 1053">
              <a:extLst>
                <a:ext uri="{FF2B5EF4-FFF2-40B4-BE49-F238E27FC236}">
                  <a16:creationId xmlns:a16="http://schemas.microsoft.com/office/drawing/2014/main" id="{B864395E-8252-08E0-2949-B7C630E8CB5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640535" y="1709738"/>
              <a:ext cx="8941865" cy="4705350"/>
            </a:xfrm>
            <a:prstGeom prst="rect">
              <a:avLst/>
            </a:prstGeom>
            <a:noFill/>
            <a:ln w="12700" cap="sq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l">
                <a:spcBef>
                  <a:spcPct val="50000"/>
                </a:spcBef>
              </a:pPr>
              <a:endParaRPr lang="ja-JP" altLang="ja-JP" sz="1100" b="1">
                <a:solidFill>
                  <a:schemeClr val="tx1"/>
                </a:solidFill>
              </a:endParaRPr>
            </a:p>
          </p:txBody>
        </p:sp>
        <p:sp>
          <p:nvSpPr>
            <p:cNvPr id="33" name="AutoShape 1054">
              <a:extLst>
                <a:ext uri="{FF2B5EF4-FFF2-40B4-BE49-F238E27FC236}">
                  <a16:creationId xmlns:a16="http://schemas.microsoft.com/office/drawing/2014/main" id="{2A7CD459-F991-BE1C-F80E-4DA9E14AC47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266260" y="4678363"/>
              <a:ext cx="1230312" cy="614362"/>
            </a:xfrm>
            <a:prstGeom prst="homePlate">
              <a:avLst>
                <a:gd name="adj" fmla="val 32255"/>
              </a:avLst>
            </a:prstGeom>
            <a:solidFill>
              <a:srgbClr val="E1F4FF"/>
            </a:solidFill>
            <a:ln w="12700" cap="sq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spcBef>
                  <a:spcPct val="50000"/>
                </a:spcBef>
              </a:pPr>
              <a:r>
                <a:rPr lang="ja-JP" altLang="en-US" sz="1100" b="1" dirty="0">
                  <a:solidFill>
                    <a:schemeClr val="bg1"/>
                  </a:solidFill>
                </a:rPr>
                <a:t>自動化</a:t>
              </a:r>
              <a:endParaRPr lang="en-US" altLang="ja-JP" sz="1100" b="1" dirty="0">
                <a:solidFill>
                  <a:schemeClr val="bg1"/>
                </a:solidFill>
              </a:endParaRPr>
            </a:p>
            <a:p>
              <a:pPr>
                <a:spcBef>
                  <a:spcPct val="50000"/>
                </a:spcBef>
              </a:pPr>
              <a:r>
                <a:rPr lang="ja-JP" altLang="en-US" sz="1100" b="1" dirty="0">
                  <a:solidFill>
                    <a:schemeClr val="bg1"/>
                  </a:solidFill>
                </a:rPr>
                <a:t>ツール選定</a:t>
              </a:r>
              <a:endParaRPr lang="ja-JP" altLang="ja-JP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34" name="AutoShape 1055">
              <a:extLst>
                <a:ext uri="{FF2B5EF4-FFF2-40B4-BE49-F238E27FC236}">
                  <a16:creationId xmlns:a16="http://schemas.microsoft.com/office/drawing/2014/main" id="{2992D212-E8E1-368A-9CFE-AECB5C1C47B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978797" y="3725863"/>
              <a:ext cx="1230313" cy="615950"/>
            </a:xfrm>
            <a:prstGeom prst="homePlate">
              <a:avLst>
                <a:gd name="adj" fmla="val 32171"/>
              </a:avLst>
            </a:prstGeom>
            <a:solidFill>
              <a:srgbClr val="E1F4FF"/>
            </a:solidFill>
            <a:ln w="12700" cap="sq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spcBef>
                  <a:spcPct val="50000"/>
                </a:spcBef>
              </a:pPr>
              <a:r>
                <a:rPr lang="ja-JP" altLang="en-US" sz="1100" b="1" dirty="0">
                  <a:solidFill>
                    <a:schemeClr val="bg1"/>
                  </a:solidFill>
                </a:rPr>
                <a:t>情報共有</a:t>
              </a:r>
              <a:endParaRPr lang="en-US" altLang="ja-JP" sz="1100" b="1" dirty="0">
                <a:solidFill>
                  <a:schemeClr val="bg1"/>
                </a:solidFill>
              </a:endParaRPr>
            </a:p>
            <a:p>
              <a:pPr>
                <a:spcBef>
                  <a:spcPct val="50000"/>
                </a:spcBef>
              </a:pPr>
              <a:r>
                <a:rPr lang="ja-JP" altLang="en-US" sz="1100" b="1" dirty="0">
                  <a:solidFill>
                    <a:schemeClr val="bg1"/>
                  </a:solidFill>
                </a:rPr>
                <a:t>ルール作成</a:t>
              </a:r>
              <a:endParaRPr lang="ja-JP" altLang="ja-JP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35" name="AutoShape 1056">
              <a:extLst>
                <a:ext uri="{FF2B5EF4-FFF2-40B4-BE49-F238E27FC236}">
                  <a16:creationId xmlns:a16="http://schemas.microsoft.com/office/drawing/2014/main" id="{B5ED2536-6A36-E695-FEC7-1E14A051EE7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6566421" y="3622675"/>
              <a:ext cx="678491" cy="1778000"/>
            </a:xfrm>
            <a:prstGeom prst="homePlate">
              <a:avLst>
                <a:gd name="adj" fmla="val 32153"/>
              </a:avLst>
            </a:prstGeom>
            <a:solidFill>
              <a:srgbClr val="E1F4FF"/>
            </a:solidFill>
            <a:ln w="12700" cap="sq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spcBef>
                  <a:spcPct val="50000"/>
                </a:spcBef>
              </a:pPr>
              <a:r>
                <a:rPr lang="ja-JP" altLang="en-US" sz="1100" b="1" dirty="0">
                  <a:solidFill>
                    <a:schemeClr val="bg1"/>
                  </a:solidFill>
                </a:rPr>
                <a:t>テスト</a:t>
              </a:r>
              <a:endParaRPr lang="en-US" altLang="ja-JP" sz="1100" b="1" dirty="0">
                <a:solidFill>
                  <a:schemeClr val="bg1"/>
                </a:solidFill>
              </a:endParaRPr>
            </a:p>
            <a:p>
              <a:pPr>
                <a:spcBef>
                  <a:spcPct val="50000"/>
                </a:spcBef>
              </a:pPr>
              <a:r>
                <a:rPr lang="ja-JP" altLang="en-US" sz="1100" b="1" dirty="0">
                  <a:solidFill>
                    <a:schemeClr val="bg1"/>
                  </a:solidFill>
                </a:rPr>
                <a:t>運用</a:t>
              </a:r>
              <a:endParaRPr lang="ja-JP" altLang="ja-JP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36" name="AutoShape 1057">
              <a:extLst>
                <a:ext uri="{FF2B5EF4-FFF2-40B4-BE49-F238E27FC236}">
                  <a16:creationId xmlns:a16="http://schemas.microsoft.com/office/drawing/2014/main" id="{2493AB75-17E8-4599-5CB9-8F889FD38D7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7336360" y="3635375"/>
              <a:ext cx="3598862" cy="1665288"/>
            </a:xfrm>
            <a:prstGeom prst="homePlate">
              <a:avLst>
                <a:gd name="adj" fmla="val 16488"/>
              </a:avLst>
            </a:prstGeom>
            <a:solidFill>
              <a:srgbClr val="FFFF99"/>
            </a:solidFill>
            <a:ln w="12700" cap="sq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ja-JP" altLang="en-US" sz="1600" b="1" dirty="0">
                  <a:solidFill>
                    <a:schemeClr val="bg1"/>
                  </a:solidFill>
                </a:rPr>
                <a:t>運用</a:t>
              </a:r>
              <a:endParaRPr lang="en-US" altLang="ja-JP" sz="1600" b="1" dirty="0">
                <a:solidFill>
                  <a:schemeClr val="bg1"/>
                </a:solidFill>
              </a:endParaRPr>
            </a:p>
            <a:p>
              <a:pPr algn="ctr">
                <a:spcBef>
                  <a:spcPct val="50000"/>
                </a:spcBef>
              </a:pPr>
              <a:r>
                <a:rPr lang="ja-JP" altLang="en-US" sz="1600" b="1" dirty="0">
                  <a:solidFill>
                    <a:schemeClr val="bg1"/>
                  </a:solidFill>
                </a:rPr>
                <a:t>本格導入</a:t>
              </a:r>
              <a:endParaRPr lang="ja-JP" altLang="ja-JP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37" name="AutoShape 1058">
              <a:extLst>
                <a:ext uri="{FF2B5EF4-FFF2-40B4-BE49-F238E27FC236}">
                  <a16:creationId xmlns:a16="http://schemas.microsoft.com/office/drawing/2014/main" id="{B9715E54-4F6B-301D-0455-563F3493252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7336360" y="5651500"/>
              <a:ext cx="3598862" cy="569913"/>
            </a:xfrm>
            <a:prstGeom prst="homePlate">
              <a:avLst>
                <a:gd name="adj" fmla="val 33006"/>
              </a:avLst>
            </a:prstGeom>
            <a:solidFill>
              <a:srgbClr val="FFFF99"/>
            </a:solidFill>
            <a:ln w="12700" cap="sq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ja-JP" altLang="en-US" sz="1600" b="1" dirty="0">
                  <a:solidFill>
                    <a:schemeClr val="bg1"/>
                  </a:solidFill>
                </a:rPr>
                <a:t>研修・スキル強化</a:t>
              </a:r>
              <a:endParaRPr lang="ja-JP" altLang="ja-JP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38" name="AutoShape 1059">
              <a:extLst>
                <a:ext uri="{FF2B5EF4-FFF2-40B4-BE49-F238E27FC236}">
                  <a16:creationId xmlns:a16="http://schemas.microsoft.com/office/drawing/2014/main" id="{93C17CE5-EC41-B9C9-A185-3FD37972CDB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7336360" y="2781300"/>
              <a:ext cx="3598862" cy="598488"/>
            </a:xfrm>
            <a:prstGeom prst="homePlate">
              <a:avLst>
                <a:gd name="adj" fmla="val 33880"/>
              </a:avLst>
            </a:prstGeom>
            <a:solidFill>
              <a:srgbClr val="FFFF99"/>
            </a:solidFill>
            <a:ln w="12700" cap="sq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</a:pPr>
              <a:r>
                <a:rPr lang="zh-TW" altLang="en-US" sz="1600" b="1" dirty="0">
                  <a:solidFill>
                    <a:schemeClr val="bg1"/>
                  </a:solidFill>
                </a:rPr>
                <a:t>品質改善施策運用</a:t>
              </a:r>
              <a:endParaRPr lang="ja-JP" altLang="ja-JP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39" name="AutoShape 1060">
              <a:extLst>
                <a:ext uri="{FF2B5EF4-FFF2-40B4-BE49-F238E27FC236}">
                  <a16:creationId xmlns:a16="http://schemas.microsoft.com/office/drawing/2014/main" id="{66793998-A5F9-0D36-B212-13C3528A7C0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724672" y="1836738"/>
              <a:ext cx="1290638" cy="1565275"/>
            </a:xfrm>
            <a:prstGeom prst="homePlate">
              <a:avLst>
                <a:gd name="adj" fmla="val 16204"/>
              </a:avLst>
            </a:prstGeom>
            <a:solidFill>
              <a:srgbClr val="FFFF99"/>
            </a:solidFill>
            <a:ln w="12700" cap="sq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spcBef>
                  <a:spcPct val="50000"/>
                </a:spcBef>
              </a:pPr>
              <a:r>
                <a:rPr lang="zh-TW" altLang="en-US" sz="1100" b="1" dirty="0">
                  <a:solidFill>
                    <a:schemeClr val="bg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現状業務分析</a:t>
              </a:r>
              <a:br>
                <a:rPr lang="en-US" altLang="zh-TW" sz="1100" b="1" dirty="0">
                  <a:solidFill>
                    <a:schemeClr val="bg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</a:br>
              <a:r>
                <a:rPr lang="ja-JP" altLang="en-US" sz="1100" b="1" dirty="0">
                  <a:solidFill>
                    <a:schemeClr val="bg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業務フロー整理</a:t>
              </a:r>
              <a:br>
                <a:rPr lang="ja-JP" altLang="en-US" sz="1100" b="1" dirty="0">
                  <a:solidFill>
                    <a:schemeClr val="bg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</a:br>
              <a:r>
                <a:rPr lang="ja-JP" altLang="en-US" sz="1100" b="1" dirty="0">
                  <a:solidFill>
                    <a:schemeClr val="bg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品質課題洗い出し</a:t>
              </a:r>
              <a:endParaRPr lang="ja-JP" altLang="ja-JP" sz="11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grpSp>
          <p:nvGrpSpPr>
            <p:cNvPr id="49" name="グループ化 48">
              <a:extLst>
                <a:ext uri="{FF2B5EF4-FFF2-40B4-BE49-F238E27FC236}">
                  <a16:creationId xmlns:a16="http://schemas.microsoft.com/office/drawing/2014/main" id="{FD16D277-14DD-EDBD-E592-0FC2444BB10E}"/>
                </a:ext>
              </a:extLst>
            </p:cNvPr>
            <p:cNvGrpSpPr>
              <a:grpSpLocks/>
            </p:cNvGrpSpPr>
            <p:nvPr/>
          </p:nvGrpSpPr>
          <p:grpSpPr>
            <a:xfrm>
              <a:off x="2628561" y="1155207"/>
              <a:ext cx="8949826" cy="554465"/>
              <a:chOff x="3701795" y="574882"/>
              <a:chExt cx="7601969" cy="554465"/>
            </a:xfrm>
          </p:grpSpPr>
          <p:sp>
            <p:nvSpPr>
              <p:cNvPr id="16" name="Rectangle 1037">
                <a:extLst>
                  <a:ext uri="{FF2B5EF4-FFF2-40B4-BE49-F238E27FC236}">
                    <a16:creationId xmlns:a16="http://schemas.microsoft.com/office/drawing/2014/main" id="{4A4C6336-2CBF-4BCC-E22E-E807705AF66A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4314069" y="581162"/>
                <a:ext cx="632120" cy="534281"/>
              </a:xfrm>
              <a:prstGeom prst="rect">
                <a:avLst/>
              </a:prstGeom>
              <a:solidFill>
                <a:schemeClr val="accent1"/>
              </a:solidFill>
              <a:ln w="12700" cap="sq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144000" tIns="144000" rIns="144000" bIns="144000" anchor="ctr">
                <a:no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altLang="ja-JP" sz="1200" b="1" dirty="0">
                    <a:solidFill>
                      <a:schemeClr val="tx1"/>
                    </a:solidFill>
                    <a:latin typeface="+mj-ea"/>
                    <a:ea typeface="+mj-ea"/>
                  </a:rPr>
                  <a:t>2</a:t>
                </a:r>
                <a:r>
                  <a:rPr lang="ja-JP" altLang="en-US" sz="1200" b="1" dirty="0">
                    <a:solidFill>
                      <a:schemeClr val="tx1"/>
                    </a:solidFill>
                    <a:latin typeface="+mj-ea"/>
                    <a:ea typeface="+mj-ea"/>
                  </a:rPr>
                  <a:t>月</a:t>
                </a:r>
              </a:p>
            </p:txBody>
          </p:sp>
          <p:sp>
            <p:nvSpPr>
              <p:cNvPr id="17" name="Rectangle 1038">
                <a:extLst>
                  <a:ext uri="{FF2B5EF4-FFF2-40B4-BE49-F238E27FC236}">
                    <a16:creationId xmlns:a16="http://schemas.microsoft.com/office/drawing/2014/main" id="{4E6784D4-7544-6317-C813-54049C8D9391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4926531" y="581163"/>
                <a:ext cx="590434" cy="533964"/>
              </a:xfrm>
              <a:prstGeom prst="rect">
                <a:avLst/>
              </a:prstGeom>
              <a:solidFill>
                <a:schemeClr val="accent1"/>
              </a:solidFill>
              <a:ln w="12700" cap="sq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144000" tIns="144000" rIns="144000" bIns="144000" anchor="ctr">
                <a:no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altLang="ja-JP" sz="1200" b="1">
                    <a:solidFill>
                      <a:schemeClr val="tx1"/>
                    </a:solidFill>
                    <a:latin typeface="+mj-ea"/>
                    <a:ea typeface="+mj-ea"/>
                  </a:rPr>
                  <a:t>3</a:t>
                </a:r>
                <a:r>
                  <a:rPr lang="ja-JP" altLang="en-US" sz="1200" b="1">
                    <a:solidFill>
                      <a:schemeClr val="tx1"/>
                    </a:solidFill>
                    <a:latin typeface="+mj-ea"/>
                    <a:ea typeface="+mj-ea"/>
                  </a:rPr>
                  <a:t>月</a:t>
                </a:r>
              </a:p>
            </p:txBody>
          </p:sp>
          <p:sp>
            <p:nvSpPr>
              <p:cNvPr id="18" name="Rectangle 1039">
                <a:extLst>
                  <a:ext uri="{FF2B5EF4-FFF2-40B4-BE49-F238E27FC236}">
                    <a16:creationId xmlns:a16="http://schemas.microsoft.com/office/drawing/2014/main" id="{E3342BE4-2178-5B00-7191-567D8417E733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5528884" y="577038"/>
                <a:ext cx="615408" cy="548182"/>
              </a:xfrm>
              <a:prstGeom prst="rect">
                <a:avLst/>
              </a:prstGeom>
              <a:solidFill>
                <a:schemeClr val="accent1"/>
              </a:solidFill>
              <a:ln w="12700" cap="sq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144000" tIns="144000" rIns="144000" bIns="144000" anchor="ctr">
                <a:no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altLang="ja-JP" sz="1200" b="1">
                    <a:solidFill>
                      <a:schemeClr val="tx1"/>
                    </a:solidFill>
                    <a:latin typeface="+mj-ea"/>
                    <a:ea typeface="+mj-ea"/>
                  </a:rPr>
                  <a:t>4</a:t>
                </a:r>
                <a:r>
                  <a:rPr lang="ja-JP" altLang="en-US" sz="1200" b="1">
                    <a:solidFill>
                      <a:schemeClr val="tx1"/>
                    </a:solidFill>
                    <a:latin typeface="+mj-ea"/>
                    <a:ea typeface="+mj-ea"/>
                  </a:rPr>
                  <a:t>月</a:t>
                </a:r>
              </a:p>
            </p:txBody>
          </p:sp>
          <p:sp>
            <p:nvSpPr>
              <p:cNvPr id="19" name="Rectangle 1040">
                <a:extLst>
                  <a:ext uri="{FF2B5EF4-FFF2-40B4-BE49-F238E27FC236}">
                    <a16:creationId xmlns:a16="http://schemas.microsoft.com/office/drawing/2014/main" id="{89530515-4F64-9559-5524-FEF4B0C671AD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6148041" y="574882"/>
                <a:ext cx="609278" cy="548182"/>
              </a:xfrm>
              <a:prstGeom prst="rect">
                <a:avLst/>
              </a:prstGeom>
              <a:solidFill>
                <a:schemeClr val="accent1"/>
              </a:solidFill>
              <a:ln w="12700" cap="sq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144000" tIns="144000" rIns="144000" bIns="144000" anchor="ctr">
                <a:no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altLang="ja-JP" sz="1200" b="1" dirty="0">
                    <a:solidFill>
                      <a:schemeClr val="tx1"/>
                    </a:solidFill>
                    <a:latin typeface="+mj-ea"/>
                    <a:ea typeface="+mj-ea"/>
                  </a:rPr>
                  <a:t>5</a:t>
                </a:r>
                <a:r>
                  <a:rPr lang="ja-JP" altLang="en-US" sz="1200" b="1" dirty="0">
                    <a:solidFill>
                      <a:schemeClr val="tx1"/>
                    </a:solidFill>
                    <a:latin typeface="+mj-ea"/>
                    <a:ea typeface="+mj-ea"/>
                  </a:rPr>
                  <a:t>月</a:t>
                </a:r>
              </a:p>
            </p:txBody>
          </p:sp>
          <p:sp>
            <p:nvSpPr>
              <p:cNvPr id="20" name="Rectangle 1041">
                <a:extLst>
                  <a:ext uri="{FF2B5EF4-FFF2-40B4-BE49-F238E27FC236}">
                    <a16:creationId xmlns:a16="http://schemas.microsoft.com/office/drawing/2014/main" id="{A81C0344-3542-2592-1076-C3BC23365B48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6761068" y="581163"/>
                <a:ext cx="611119" cy="540633"/>
              </a:xfrm>
              <a:prstGeom prst="rect">
                <a:avLst/>
              </a:prstGeom>
              <a:solidFill>
                <a:schemeClr val="accent1"/>
              </a:solidFill>
              <a:ln w="12700" cap="sq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144000" tIns="144000" rIns="144000" bIns="144000" anchor="ctr">
                <a:no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altLang="ja-JP" sz="1200" b="1" dirty="0">
                    <a:solidFill>
                      <a:schemeClr val="tx1"/>
                    </a:solidFill>
                    <a:latin typeface="+mj-ea"/>
                    <a:ea typeface="+mj-ea"/>
                  </a:rPr>
                  <a:t>6</a:t>
                </a:r>
                <a:r>
                  <a:rPr lang="ja-JP" altLang="en-US" sz="1200" b="1" dirty="0">
                    <a:solidFill>
                      <a:schemeClr val="tx1"/>
                    </a:solidFill>
                    <a:latin typeface="+mj-ea"/>
                    <a:ea typeface="+mj-ea"/>
                  </a:rPr>
                  <a:t>月</a:t>
                </a:r>
              </a:p>
            </p:txBody>
          </p:sp>
          <p:sp>
            <p:nvSpPr>
              <p:cNvPr id="21" name="Rectangle 1042">
                <a:extLst>
                  <a:ext uri="{FF2B5EF4-FFF2-40B4-BE49-F238E27FC236}">
                    <a16:creationId xmlns:a16="http://schemas.microsoft.com/office/drawing/2014/main" id="{CD592753-2250-805B-9394-3DEBC34B55DA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7381946" y="581164"/>
                <a:ext cx="590434" cy="537407"/>
              </a:xfrm>
              <a:prstGeom prst="rect">
                <a:avLst/>
              </a:prstGeom>
              <a:solidFill>
                <a:schemeClr val="accent1"/>
              </a:solidFill>
              <a:ln w="12700" cap="sq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144000" tIns="144000" rIns="144000" bIns="144000" anchor="ctr">
                <a:no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altLang="ja-JP" sz="1200" b="1" dirty="0">
                    <a:solidFill>
                      <a:schemeClr val="tx1"/>
                    </a:solidFill>
                    <a:latin typeface="+mj-ea"/>
                    <a:ea typeface="+mj-ea"/>
                  </a:rPr>
                  <a:t>7</a:t>
                </a:r>
                <a:r>
                  <a:rPr lang="ja-JP" altLang="en-US" sz="1200" b="1" dirty="0">
                    <a:solidFill>
                      <a:schemeClr val="tx1"/>
                    </a:solidFill>
                    <a:latin typeface="+mj-ea"/>
                    <a:ea typeface="+mj-ea"/>
                  </a:rPr>
                  <a:t>月</a:t>
                </a:r>
              </a:p>
            </p:txBody>
          </p:sp>
          <p:sp>
            <p:nvSpPr>
              <p:cNvPr id="22" name="Rectangle 1043">
                <a:extLst>
                  <a:ext uri="{FF2B5EF4-FFF2-40B4-BE49-F238E27FC236}">
                    <a16:creationId xmlns:a16="http://schemas.microsoft.com/office/drawing/2014/main" id="{BE8E149E-5A76-467A-20C2-2E6404901736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7984848" y="581165"/>
                <a:ext cx="621283" cy="548182"/>
              </a:xfrm>
              <a:prstGeom prst="rect">
                <a:avLst/>
              </a:prstGeom>
              <a:solidFill>
                <a:schemeClr val="accent1"/>
              </a:solidFill>
              <a:ln w="12700" cap="sq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144000" tIns="144000" rIns="144000" bIns="144000" anchor="ctr">
                <a:no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altLang="ja-JP" sz="1200" b="1" dirty="0">
                    <a:solidFill>
                      <a:schemeClr val="tx1"/>
                    </a:solidFill>
                    <a:latin typeface="+mj-ea"/>
                    <a:ea typeface="+mj-ea"/>
                  </a:rPr>
                  <a:t>8</a:t>
                </a:r>
                <a:r>
                  <a:rPr lang="ja-JP" altLang="en-US" sz="1200" b="1" dirty="0">
                    <a:solidFill>
                      <a:schemeClr val="tx1"/>
                    </a:solidFill>
                    <a:latin typeface="+mj-ea"/>
                    <a:ea typeface="+mj-ea"/>
                  </a:rPr>
                  <a:t>月</a:t>
                </a:r>
              </a:p>
            </p:txBody>
          </p:sp>
          <p:sp>
            <p:nvSpPr>
              <p:cNvPr id="23" name="Rectangle 1044">
                <a:extLst>
                  <a:ext uri="{FF2B5EF4-FFF2-40B4-BE49-F238E27FC236}">
                    <a16:creationId xmlns:a16="http://schemas.microsoft.com/office/drawing/2014/main" id="{F58B3D56-36A9-6BEE-9F8A-1E49E04815B6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8604563" y="574905"/>
                <a:ext cx="632991" cy="548182"/>
              </a:xfrm>
              <a:prstGeom prst="rect">
                <a:avLst/>
              </a:prstGeom>
              <a:solidFill>
                <a:schemeClr val="accent1"/>
              </a:solidFill>
              <a:ln w="12700" cap="sq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144000" tIns="144000" rIns="144000" bIns="144000" anchor="ctr">
                <a:no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altLang="ja-JP" sz="1200" b="1" dirty="0">
                    <a:solidFill>
                      <a:schemeClr val="tx1"/>
                    </a:solidFill>
                    <a:latin typeface="+mj-ea"/>
                    <a:ea typeface="+mj-ea"/>
                  </a:rPr>
                  <a:t>9</a:t>
                </a:r>
                <a:r>
                  <a:rPr lang="ja-JP" altLang="en-US" sz="1200" b="1" dirty="0">
                    <a:solidFill>
                      <a:schemeClr val="tx1"/>
                    </a:solidFill>
                    <a:latin typeface="+mj-ea"/>
                    <a:ea typeface="+mj-ea"/>
                  </a:rPr>
                  <a:t>月</a:t>
                </a:r>
              </a:p>
            </p:txBody>
          </p:sp>
          <p:sp>
            <p:nvSpPr>
              <p:cNvPr id="24" name="Rectangle 1045">
                <a:extLst>
                  <a:ext uri="{FF2B5EF4-FFF2-40B4-BE49-F238E27FC236}">
                    <a16:creationId xmlns:a16="http://schemas.microsoft.com/office/drawing/2014/main" id="{C1BE3083-E132-2D74-9A6F-44EDC07A30FE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9241303" y="574882"/>
                <a:ext cx="682985" cy="548182"/>
              </a:xfrm>
              <a:prstGeom prst="rect">
                <a:avLst/>
              </a:prstGeom>
              <a:solidFill>
                <a:schemeClr val="accent1"/>
              </a:solidFill>
              <a:ln w="12700" cap="sq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144000" tIns="144000" rIns="144000" bIns="144000" anchor="ctr">
                <a:no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altLang="ja-JP" sz="1200" b="1">
                    <a:solidFill>
                      <a:schemeClr val="tx1"/>
                    </a:solidFill>
                    <a:latin typeface="+mj-ea"/>
                    <a:ea typeface="+mj-ea"/>
                  </a:rPr>
                  <a:t>10</a:t>
                </a:r>
                <a:r>
                  <a:rPr lang="ja-JP" altLang="en-US" sz="1200" b="1">
                    <a:solidFill>
                      <a:schemeClr val="tx1"/>
                    </a:solidFill>
                    <a:latin typeface="+mj-ea"/>
                    <a:ea typeface="+mj-ea"/>
                  </a:rPr>
                  <a:t>月</a:t>
                </a:r>
              </a:p>
            </p:txBody>
          </p:sp>
          <p:sp>
            <p:nvSpPr>
              <p:cNvPr id="25" name="Rectangle 1046">
                <a:extLst>
                  <a:ext uri="{FF2B5EF4-FFF2-40B4-BE49-F238E27FC236}">
                    <a16:creationId xmlns:a16="http://schemas.microsoft.com/office/drawing/2014/main" id="{CB15990C-45CF-8A8C-D908-900544F3E5E4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0620779" y="574905"/>
                <a:ext cx="682985" cy="548182"/>
              </a:xfrm>
              <a:prstGeom prst="rect">
                <a:avLst/>
              </a:prstGeom>
              <a:solidFill>
                <a:schemeClr val="accent1"/>
              </a:solidFill>
              <a:ln w="12700" cap="sq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144000" tIns="144000" rIns="144000" bIns="144000" anchor="ctr">
                <a:no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altLang="ja-JP" sz="1200" b="1" dirty="0">
                    <a:solidFill>
                      <a:schemeClr val="tx1"/>
                    </a:solidFill>
                    <a:latin typeface="+mj-ea"/>
                    <a:ea typeface="+mj-ea"/>
                  </a:rPr>
                  <a:t>12</a:t>
                </a:r>
                <a:r>
                  <a:rPr lang="ja-JP" altLang="en-US" sz="1200" b="1" dirty="0">
                    <a:solidFill>
                      <a:schemeClr val="tx1"/>
                    </a:solidFill>
                    <a:latin typeface="+mj-ea"/>
                    <a:ea typeface="+mj-ea"/>
                  </a:rPr>
                  <a:t>月</a:t>
                </a:r>
              </a:p>
            </p:txBody>
          </p:sp>
          <p:sp>
            <p:nvSpPr>
              <p:cNvPr id="26" name="Rectangle 1047">
                <a:extLst>
                  <a:ext uri="{FF2B5EF4-FFF2-40B4-BE49-F238E27FC236}">
                    <a16:creationId xmlns:a16="http://schemas.microsoft.com/office/drawing/2014/main" id="{D6F4A3A7-7A5F-F9C6-F3CA-D17A54FBB650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9928036" y="574905"/>
                <a:ext cx="682985" cy="543364"/>
              </a:xfrm>
              <a:prstGeom prst="rect">
                <a:avLst/>
              </a:prstGeom>
              <a:solidFill>
                <a:schemeClr val="accent1"/>
              </a:solidFill>
              <a:ln w="12700" cap="sq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144000" tIns="144000" rIns="144000" bIns="144000" anchor="ctr">
                <a:no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altLang="ja-JP" sz="1200" b="1" dirty="0">
                    <a:solidFill>
                      <a:schemeClr val="tx1"/>
                    </a:solidFill>
                    <a:latin typeface="+mj-ea"/>
                    <a:ea typeface="+mj-ea"/>
                  </a:rPr>
                  <a:t>11</a:t>
                </a:r>
                <a:r>
                  <a:rPr lang="ja-JP" altLang="en-US" sz="1200" b="1" dirty="0">
                    <a:solidFill>
                      <a:schemeClr val="tx1"/>
                    </a:solidFill>
                    <a:latin typeface="+mj-ea"/>
                    <a:ea typeface="+mj-ea"/>
                  </a:rPr>
                  <a:t>月</a:t>
                </a:r>
              </a:p>
            </p:txBody>
          </p:sp>
          <p:sp>
            <p:nvSpPr>
              <p:cNvPr id="40" name="Rectangle 1061">
                <a:extLst>
                  <a:ext uri="{FF2B5EF4-FFF2-40B4-BE49-F238E27FC236}">
                    <a16:creationId xmlns:a16="http://schemas.microsoft.com/office/drawing/2014/main" id="{9CD2841E-AF0F-1E9D-0035-A145DEE9AA6B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3701795" y="574882"/>
                <a:ext cx="621283" cy="547096"/>
              </a:xfrm>
              <a:prstGeom prst="rect">
                <a:avLst/>
              </a:prstGeom>
              <a:solidFill>
                <a:schemeClr val="accent1"/>
              </a:solidFill>
              <a:ln w="12700" cap="sq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144000" tIns="144000" rIns="144000" bIns="144000" anchor="ctr">
                <a:no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altLang="ja-JP" sz="1200" b="1" dirty="0">
                    <a:solidFill>
                      <a:schemeClr val="tx1"/>
                    </a:solidFill>
                    <a:latin typeface="+mj-ea"/>
                    <a:ea typeface="+mj-ea"/>
                  </a:rPr>
                  <a:t>1</a:t>
                </a:r>
                <a:r>
                  <a:rPr lang="ja-JP" altLang="en-US" sz="1200" b="1" dirty="0">
                    <a:solidFill>
                      <a:schemeClr val="tx1"/>
                    </a:solidFill>
                    <a:latin typeface="+mj-ea"/>
                    <a:ea typeface="+mj-ea"/>
                  </a:rPr>
                  <a:t>月</a:t>
                </a:r>
              </a:p>
            </p:txBody>
          </p:sp>
        </p:grpSp>
        <p:cxnSp>
          <p:nvCxnSpPr>
            <p:cNvPr id="41" name="AutoShape 1062">
              <a:extLst>
                <a:ext uri="{FF2B5EF4-FFF2-40B4-BE49-F238E27FC236}">
                  <a16:creationId xmlns:a16="http://schemas.microsoft.com/office/drawing/2014/main" id="{3701838E-F57C-3656-B28B-E88E2E781F12}"/>
                </a:ext>
              </a:extLst>
            </p:cNvPr>
            <p:cNvCxnSpPr>
              <a:cxnSpLocks noChangeShapeType="1"/>
              <a:stCxn id="39" idx="2"/>
              <a:endCxn id="34" idx="1"/>
            </p:cNvCxnSpPr>
            <p:nvPr/>
          </p:nvCxnSpPr>
          <p:spPr bwMode="auto">
            <a:xfrm rot="16200000" flipH="1">
              <a:off x="3306198" y="3361238"/>
              <a:ext cx="631825" cy="713373"/>
            </a:xfrm>
            <a:prstGeom prst="bentConnector2">
              <a:avLst/>
            </a:prstGeom>
            <a:noFill/>
            <a:ln w="25400">
              <a:solidFill>
                <a:schemeClr val="bg1"/>
              </a:solidFill>
              <a:prstDash val="dash"/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" name="AutoShape 1063">
              <a:extLst>
                <a:ext uri="{FF2B5EF4-FFF2-40B4-BE49-F238E27FC236}">
                  <a16:creationId xmlns:a16="http://schemas.microsoft.com/office/drawing/2014/main" id="{D02E1C10-319C-6FDD-752C-D1AD48977CE2}"/>
                </a:ext>
              </a:extLst>
            </p:cNvPr>
            <p:cNvCxnSpPr>
              <a:cxnSpLocks noChangeShapeType="1"/>
              <a:stCxn id="39" idx="2"/>
              <a:endCxn id="33" idx="1"/>
            </p:cNvCxnSpPr>
            <p:nvPr/>
          </p:nvCxnSpPr>
          <p:spPr bwMode="auto">
            <a:xfrm rot="16200000" flipH="1">
              <a:off x="3474077" y="3193360"/>
              <a:ext cx="1583531" cy="2000836"/>
            </a:xfrm>
            <a:prstGeom prst="bentConnector2">
              <a:avLst/>
            </a:prstGeom>
            <a:noFill/>
            <a:ln w="25400">
              <a:solidFill>
                <a:schemeClr val="bg1"/>
              </a:solidFill>
              <a:prstDash val="dash"/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3" name="AutoShape 1064">
              <a:extLst>
                <a:ext uri="{FF2B5EF4-FFF2-40B4-BE49-F238E27FC236}">
                  <a16:creationId xmlns:a16="http://schemas.microsoft.com/office/drawing/2014/main" id="{FADF136B-941B-9285-6535-0CEBD8F32EA8}"/>
                </a:ext>
              </a:extLst>
            </p:cNvPr>
            <p:cNvCxnSpPr>
              <a:cxnSpLocks noChangeShapeType="1"/>
              <a:stCxn id="39" idx="2"/>
              <a:endCxn id="44" idx="1"/>
            </p:cNvCxnSpPr>
            <p:nvPr/>
          </p:nvCxnSpPr>
          <p:spPr bwMode="auto">
            <a:xfrm rot="16200000" flipH="1">
              <a:off x="3348663" y="3318773"/>
              <a:ext cx="2534444" cy="2700923"/>
            </a:xfrm>
            <a:prstGeom prst="bentConnector2">
              <a:avLst/>
            </a:prstGeom>
            <a:noFill/>
            <a:ln w="25400">
              <a:solidFill>
                <a:schemeClr val="bg1"/>
              </a:solidFill>
              <a:prstDash val="dash"/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4" name="AutoShape 1065">
              <a:extLst>
                <a:ext uri="{FF2B5EF4-FFF2-40B4-BE49-F238E27FC236}">
                  <a16:creationId xmlns:a16="http://schemas.microsoft.com/office/drawing/2014/main" id="{7069221D-AEDA-74F2-82C3-4493A0D6C90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966347" y="5646738"/>
              <a:ext cx="1152525" cy="579437"/>
            </a:xfrm>
            <a:prstGeom prst="homePlate">
              <a:avLst>
                <a:gd name="adj" fmla="val 32036"/>
              </a:avLst>
            </a:prstGeom>
            <a:solidFill>
              <a:srgbClr val="E1F4FF"/>
            </a:solidFill>
            <a:ln w="12700" cap="sq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spcBef>
                  <a:spcPct val="50000"/>
                </a:spcBef>
              </a:pPr>
              <a:r>
                <a:rPr lang="ja-JP" altLang="en-US" sz="1100" b="1" dirty="0">
                  <a:solidFill>
                    <a:schemeClr val="bg1"/>
                  </a:solidFill>
                </a:rPr>
                <a:t>教育計画作成</a:t>
              </a:r>
              <a:endParaRPr lang="ja-JP" altLang="ja-JP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45" name="AutoShape 1066">
              <a:extLst>
                <a:ext uri="{FF2B5EF4-FFF2-40B4-BE49-F238E27FC236}">
                  <a16:creationId xmlns:a16="http://schemas.microsoft.com/office/drawing/2014/main" id="{3B119664-1A83-F819-00EE-F78775FB86B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100717" y="2773363"/>
              <a:ext cx="1230313" cy="615950"/>
            </a:xfrm>
            <a:prstGeom prst="homePlate">
              <a:avLst>
                <a:gd name="adj" fmla="val 32171"/>
              </a:avLst>
            </a:prstGeom>
            <a:solidFill>
              <a:srgbClr val="E1F4FF"/>
            </a:solidFill>
            <a:ln w="12700" cap="sq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spcBef>
                  <a:spcPct val="50000"/>
                </a:spcBef>
              </a:pPr>
              <a:r>
                <a:rPr lang="ja-JP" altLang="en-US" sz="1100" b="1" dirty="0">
                  <a:solidFill>
                    <a:schemeClr val="bg1"/>
                  </a:solidFill>
                </a:rPr>
                <a:t>品質改善</a:t>
              </a:r>
              <a:endParaRPr lang="en-US" altLang="ja-JP" sz="1100" b="1" dirty="0">
                <a:solidFill>
                  <a:schemeClr val="bg1"/>
                </a:solidFill>
              </a:endParaRPr>
            </a:p>
            <a:p>
              <a:pPr>
                <a:spcBef>
                  <a:spcPct val="50000"/>
                </a:spcBef>
              </a:pPr>
              <a:r>
                <a:rPr lang="ja-JP" altLang="en-US" sz="1100" b="1" dirty="0">
                  <a:solidFill>
                    <a:schemeClr val="bg1"/>
                  </a:solidFill>
                </a:rPr>
                <a:t>ルール策定</a:t>
              </a:r>
              <a:endParaRPr lang="ja-JP" altLang="ja-JP" sz="1100" b="1" dirty="0">
                <a:solidFill>
                  <a:schemeClr val="bg1"/>
                </a:solidFill>
              </a:endParaRPr>
            </a:p>
          </p:txBody>
        </p:sp>
        <p:cxnSp>
          <p:nvCxnSpPr>
            <p:cNvPr id="46" name="AutoShape 1067">
              <a:extLst>
                <a:ext uri="{FF2B5EF4-FFF2-40B4-BE49-F238E27FC236}">
                  <a16:creationId xmlns:a16="http://schemas.microsoft.com/office/drawing/2014/main" id="{12621474-0999-91E9-1B11-C1B8123C3E6D}"/>
                </a:ext>
              </a:extLst>
            </p:cNvPr>
            <p:cNvCxnSpPr>
              <a:cxnSpLocks noChangeShapeType="1"/>
              <a:stCxn id="45" idx="3"/>
              <a:endCxn id="47" idx="0"/>
            </p:cNvCxnSpPr>
            <p:nvPr/>
          </p:nvCxnSpPr>
          <p:spPr bwMode="auto">
            <a:xfrm>
              <a:off x="5331030" y="3081338"/>
              <a:ext cx="452895" cy="644525"/>
            </a:xfrm>
            <a:prstGeom prst="bentConnector2">
              <a:avLst/>
            </a:prstGeom>
            <a:noFill/>
            <a:ln w="25400">
              <a:solidFill>
                <a:schemeClr val="bg1"/>
              </a:solidFill>
              <a:prstDash val="dash"/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7" name="AutoShape 1068">
              <a:extLst>
                <a:ext uri="{FF2B5EF4-FFF2-40B4-BE49-F238E27FC236}">
                  <a16:creationId xmlns:a16="http://schemas.microsoft.com/office/drawing/2014/main" id="{E6D6369F-96B9-CD86-A145-191BD360F94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267847" y="3725863"/>
              <a:ext cx="1230313" cy="615950"/>
            </a:xfrm>
            <a:prstGeom prst="homePlate">
              <a:avLst>
                <a:gd name="adj" fmla="val 32171"/>
              </a:avLst>
            </a:prstGeom>
            <a:solidFill>
              <a:srgbClr val="E1F4FF"/>
            </a:solidFill>
            <a:ln w="12700" cap="sq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spcBef>
                  <a:spcPct val="50000"/>
                </a:spcBef>
              </a:pPr>
              <a:r>
                <a:rPr lang="ja-JP" altLang="en-US" sz="1100" b="1" dirty="0">
                  <a:solidFill>
                    <a:schemeClr val="bg1"/>
                  </a:solidFill>
                </a:rPr>
                <a:t>共有</a:t>
              </a:r>
              <a:endParaRPr lang="en-US" altLang="ja-JP" sz="1100" b="1" dirty="0">
                <a:solidFill>
                  <a:schemeClr val="bg1"/>
                </a:solidFill>
              </a:endParaRPr>
            </a:p>
            <a:p>
              <a:pPr>
                <a:spcBef>
                  <a:spcPct val="50000"/>
                </a:spcBef>
              </a:pPr>
              <a:r>
                <a:rPr lang="ja-JP" altLang="en-US" sz="1100" b="1" dirty="0">
                  <a:solidFill>
                    <a:schemeClr val="bg1"/>
                  </a:solidFill>
                </a:rPr>
                <a:t>ツール導入</a:t>
              </a:r>
              <a:endParaRPr lang="ja-JP" altLang="ja-JP" sz="11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46583989"/>
      </p:ext>
    </p:extLst>
  </p:cSld>
  <p:clrMapOvr>
    <a:masterClrMapping/>
  </p:clrMapOvr>
</p:sld>
</file>

<file path=ppt/theme/theme1.xml><?xml version="1.0" encoding="utf-8"?>
<a:theme xmlns:a="http://schemas.openxmlformats.org/drawingml/2006/main" name="スライス">
  <a:themeElements>
    <a:clrScheme name="スライス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スライス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スライス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35</TotalTime>
  <Words>83</Words>
  <Application>Microsoft Office PowerPoint</Application>
  <PresentationFormat>ワイド画面</PresentationFormat>
  <Paragraphs>35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Meiryo UI</vt:lpstr>
      <vt:lpstr>Century Gothic</vt:lpstr>
      <vt:lpstr>Wingdings 3</vt:lpstr>
      <vt:lpstr>スライス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隆弘 野邊</dc:creator>
  <cp:lastModifiedBy>隆弘 野邊</cp:lastModifiedBy>
  <cp:revision>2</cp:revision>
  <dcterms:created xsi:type="dcterms:W3CDTF">2026-03-08T10:19:38Z</dcterms:created>
  <dcterms:modified xsi:type="dcterms:W3CDTF">2026-03-08T10:54:45Z</dcterms:modified>
</cp:coreProperties>
</file>