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701" autoAdjust="0"/>
  </p:normalViewPr>
  <p:slideViewPr>
    <p:cSldViewPr snapToGrid="0" snapToObjects="1">
      <p:cViewPr varScale="1">
        <p:scale>
          <a:sx n="95" d="100"/>
          <a:sy n="95" d="100"/>
        </p:scale>
        <p:origin x="17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7B2D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74320" y="82296"/>
            <a:ext cx="9509760" cy="459998"/>
          </a:xfrm>
          <a:prstGeom prst="rect">
            <a:avLst/>
          </a:prstGeom>
          <a:noFill/>
        </p:spPr>
        <p:txBody>
          <a:bodyPr wrap="square" lIns="50800" tIns="50800" rIns="50800" bIns="50800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altLang="ja-JP" sz="1800" b="1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Microsoft Himalaya" panose="01010100010101010101" pitchFamily="2" charset="0"/>
              </a:rPr>
              <a:t>⑨ BtoC</a:t>
            </a:r>
            <a:r>
              <a:rPr lang="ja-JP" altLang="ja-JP" sz="1800" b="1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Microsoft Himalaya" panose="01010100010101010101" pitchFamily="2" charset="0"/>
              </a:rPr>
              <a:t>向け</a:t>
            </a:r>
            <a:r>
              <a:rPr lang="en-US" altLang="ja-JP" sz="1800" b="1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Microsoft Himalaya" panose="01010100010101010101" pitchFamily="2" charset="0"/>
              </a:rPr>
              <a:t>4P</a:t>
            </a:r>
            <a:r>
              <a:rPr lang="ja-JP" altLang="ja-JP" sz="1800" b="1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Microsoft Himalaya" panose="01010100010101010101" pitchFamily="2" charset="0"/>
              </a:rPr>
              <a:t>分析テンプレート</a:t>
            </a:r>
          </a:p>
        </p:txBody>
      </p:sp>
      <p:sp>
        <p:nvSpPr>
          <p:cNvPr id="5" name="Rectangle 4"/>
          <p:cNvSpPr/>
          <p:nvPr/>
        </p:nvSpPr>
        <p:spPr>
          <a:xfrm>
            <a:off x="10040112" y="121792"/>
            <a:ext cx="1874519" cy="388794"/>
          </a:xfrm>
          <a:prstGeom prst="rect">
            <a:avLst/>
          </a:prstGeom>
          <a:solidFill>
            <a:srgbClr val="7B2D5A"/>
          </a:solidFill>
          <a:ln w="25400">
            <a:solidFill>
              <a:srgbClr val="D065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endParaRPr sz="2400"/>
          </a:p>
        </p:txBody>
      </p:sp>
      <p:sp>
        <p:nvSpPr>
          <p:cNvPr id="6" name="TextBox 5"/>
          <p:cNvSpPr txBox="1"/>
          <p:nvPr/>
        </p:nvSpPr>
        <p:spPr>
          <a:xfrm>
            <a:off x="10040112" y="102336"/>
            <a:ext cx="1874519" cy="348813"/>
          </a:xfrm>
          <a:prstGeom prst="rect">
            <a:avLst/>
          </a:prstGeom>
          <a:noFill/>
        </p:spPr>
        <p:txBody>
          <a:bodyPr wrap="square" lIns="25400" tIns="76200" rIns="25400" bIns="25400">
            <a:spAutoFit/>
          </a:bodyPr>
          <a:lstStyle/>
          <a:p>
            <a:pPr algn="ctr"/>
            <a:r>
              <a:rPr sz="1600" b="1" dirty="0">
                <a:solidFill>
                  <a:srgbClr val="D065A0"/>
                </a:solidFill>
                <a:latin typeface="BIZ UDPゴシック"/>
              </a:rPr>
              <a:t>B to C  専用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4320" y="635024"/>
            <a:ext cx="2304288" cy="182880"/>
          </a:xfrm>
          <a:prstGeom prst="rect">
            <a:avLst/>
          </a:prstGeom>
          <a:solidFill>
            <a:srgbClr val="7B2D5A"/>
          </a:solidFill>
        </p:spPr>
        <p:txBody>
          <a:bodyPr wrap="square" lIns="25400" tIns="25400" rIns="25400" bIns="2540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BIZ UDPゴシック"/>
              </a:rPr>
              <a:t>ブランド・商品名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" y="817904"/>
            <a:ext cx="5486400" cy="201168"/>
          </a:xfrm>
          <a:prstGeom prst="rect">
            <a:avLst/>
          </a:prstGeom>
          <a:solidFill>
            <a:srgbClr val="FFFFFF"/>
          </a:solidFill>
        </p:spPr>
        <p:txBody>
          <a:bodyPr wrap="square" lIns="50800" tIns="25400" rIns="50800" bIns="25400">
            <a:spAutoFit/>
          </a:bodyPr>
          <a:lstStyle/>
          <a:p>
            <a:pPr algn="l"/>
            <a:r>
              <a:rPr sz="900" b="0">
                <a:solidFill>
                  <a:srgbClr val="262626"/>
                </a:solidFill>
                <a:latin typeface="BIZ UDPゴシック"/>
              </a:rPr>
              <a:t>スキンケアブランド 『Lumin』 / 美容液ライン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89320" y="635024"/>
            <a:ext cx="1536192" cy="182880"/>
          </a:xfrm>
          <a:prstGeom prst="rect">
            <a:avLst/>
          </a:prstGeom>
          <a:solidFill>
            <a:srgbClr val="7B2D5A"/>
          </a:solidFill>
        </p:spPr>
        <p:txBody>
          <a:bodyPr wrap="square" lIns="25400" tIns="25400" rIns="25400" bIns="2540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BIZ UDPゴシック"/>
              </a:rPr>
              <a:t>主要ターゲット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89320" y="817904"/>
            <a:ext cx="3657600" cy="201168"/>
          </a:xfrm>
          <a:prstGeom prst="rect">
            <a:avLst/>
          </a:prstGeom>
          <a:solidFill>
            <a:srgbClr val="FFFFFF"/>
          </a:solidFill>
        </p:spPr>
        <p:txBody>
          <a:bodyPr wrap="square" lIns="50800" tIns="25400" rIns="50800" bIns="25400">
            <a:spAutoFit/>
          </a:bodyPr>
          <a:lstStyle/>
          <a:p>
            <a:pPr algn="l"/>
            <a:r>
              <a:rPr sz="900" b="0">
                <a:solidFill>
                  <a:srgbClr val="262626"/>
                </a:solidFill>
                <a:latin typeface="BIZ UDPゴシック"/>
              </a:rPr>
              <a:t>20〜35歳 美容意識高め 女性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829800" y="635024"/>
            <a:ext cx="875629" cy="182880"/>
          </a:xfrm>
          <a:prstGeom prst="rect">
            <a:avLst/>
          </a:prstGeom>
          <a:solidFill>
            <a:srgbClr val="7B2D5A"/>
          </a:solidFill>
        </p:spPr>
        <p:txBody>
          <a:bodyPr wrap="square" lIns="25400" tIns="25400" rIns="25400" bIns="2540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BIZ UDPゴシック"/>
              </a:rPr>
              <a:t>想定購買単価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829800" y="817904"/>
            <a:ext cx="2084831" cy="201168"/>
          </a:xfrm>
          <a:prstGeom prst="rect">
            <a:avLst/>
          </a:prstGeom>
          <a:solidFill>
            <a:srgbClr val="FFFFFF"/>
          </a:solidFill>
        </p:spPr>
        <p:txBody>
          <a:bodyPr wrap="square" lIns="50800" tIns="25400" rIns="50800" bIns="25400">
            <a:spAutoFit/>
          </a:bodyPr>
          <a:lstStyle/>
          <a:p>
            <a:pPr algn="l"/>
            <a:r>
              <a:rPr sz="900" b="0">
                <a:solidFill>
                  <a:srgbClr val="262626"/>
                </a:solidFill>
                <a:latin typeface="BIZ UDPゴシック"/>
              </a:rPr>
              <a:t>4,980〜11,800円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4320" y="1055648"/>
            <a:ext cx="11640312" cy="201168"/>
          </a:xfrm>
          <a:prstGeom prst="rect">
            <a:avLst/>
          </a:prstGeom>
          <a:noFill/>
        </p:spPr>
        <p:txBody>
          <a:bodyPr wrap="square" lIns="50800" tIns="25400" rIns="50800" bIns="25400">
            <a:spAutoFit/>
          </a:bodyPr>
          <a:lstStyle/>
          <a:p>
            <a:pPr algn="l"/>
            <a:r>
              <a:rPr sz="900" b="1">
                <a:solidFill>
                  <a:srgbClr val="7B2D5A"/>
                </a:solidFill>
                <a:latin typeface="BIZ UDPゴシック"/>
              </a:rPr>
              <a:t>■ 消費者購買フロー（カスタマージャーニー）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4320" y="1284248"/>
            <a:ext cx="2064715" cy="512064"/>
          </a:xfrm>
          <a:prstGeom prst="rect">
            <a:avLst/>
          </a:prstGeom>
          <a:solidFill>
            <a:srgbClr val="7B2D5A"/>
          </a:solidFill>
          <a:ln>
            <a:noFill/>
          </a:ln>
        </p:spPr>
        <p:txBody>
          <a:bodyPr wrap="square" lIns="50800" tIns="101600" rIns="50800" bIns="50800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BIZ UDPゴシック"/>
              </a:rPr>
              <a:t>認知</a:t>
            </a:r>
          </a:p>
          <a:p>
            <a:pPr algn="ctr"/>
            <a:r>
              <a:rPr sz="750" b="0">
                <a:solidFill>
                  <a:srgbClr val="F4C0DA"/>
                </a:solidFill>
                <a:latin typeface="BIZ UDPゴシック"/>
              </a:rPr>
              <a:t>AWARENESS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39035" y="1357400"/>
            <a:ext cx="329184" cy="365760"/>
          </a:xfrm>
          <a:prstGeom prst="rect">
            <a:avLst/>
          </a:prstGeom>
          <a:noFill/>
        </p:spPr>
        <p:txBody>
          <a:bodyPr wrap="square" lIns="0" tIns="50800" rIns="0" bIns="0">
            <a:spAutoFit/>
          </a:bodyPr>
          <a:lstStyle/>
          <a:p>
            <a:pPr algn="ctr"/>
            <a:r>
              <a:rPr sz="1800" b="1">
                <a:solidFill>
                  <a:srgbClr val="D065A0"/>
                </a:solidFill>
                <a:latin typeface="BIZ UDPゴシック"/>
              </a:rPr>
              <a:t>→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668219" y="1284248"/>
            <a:ext cx="2064715" cy="512064"/>
          </a:xfrm>
          <a:prstGeom prst="rect">
            <a:avLst/>
          </a:prstGeom>
          <a:solidFill>
            <a:srgbClr val="9A356D"/>
          </a:solidFill>
          <a:ln>
            <a:noFill/>
          </a:ln>
        </p:spPr>
        <p:txBody>
          <a:bodyPr wrap="square" lIns="50800" tIns="101600" rIns="50800" bIns="50800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BIZ UDPゴシック"/>
              </a:rPr>
              <a:t>興味・検索</a:t>
            </a:r>
          </a:p>
          <a:p>
            <a:pPr algn="ctr"/>
            <a:r>
              <a:rPr sz="750" b="0">
                <a:solidFill>
                  <a:srgbClr val="F4C0DA"/>
                </a:solidFill>
                <a:latin typeface="BIZ UDPゴシック"/>
              </a:rPr>
              <a:t>INTEREST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32934" y="1357400"/>
            <a:ext cx="329184" cy="365760"/>
          </a:xfrm>
          <a:prstGeom prst="rect">
            <a:avLst/>
          </a:prstGeom>
          <a:noFill/>
        </p:spPr>
        <p:txBody>
          <a:bodyPr wrap="square" lIns="0" tIns="50800" rIns="0" bIns="0">
            <a:spAutoFit/>
          </a:bodyPr>
          <a:lstStyle/>
          <a:p>
            <a:pPr algn="ctr"/>
            <a:r>
              <a:rPr sz="1800" b="1">
                <a:solidFill>
                  <a:srgbClr val="D065A0"/>
                </a:solidFill>
                <a:latin typeface="BIZ UDPゴシック"/>
              </a:rPr>
              <a:t>→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62118" y="1284248"/>
            <a:ext cx="2064715" cy="512064"/>
          </a:xfrm>
          <a:prstGeom prst="rect">
            <a:avLst/>
          </a:prstGeom>
          <a:solidFill>
            <a:srgbClr val="B83D80"/>
          </a:solidFill>
          <a:ln>
            <a:noFill/>
          </a:ln>
        </p:spPr>
        <p:txBody>
          <a:bodyPr wrap="square" lIns="50800" tIns="101600" rIns="50800" bIns="50800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BIZ UDPゴシック"/>
              </a:rPr>
              <a:t>比較・検討</a:t>
            </a:r>
          </a:p>
          <a:p>
            <a:pPr algn="ctr"/>
            <a:r>
              <a:rPr sz="750" b="0">
                <a:solidFill>
                  <a:srgbClr val="F4C0DA"/>
                </a:solidFill>
                <a:latin typeface="BIZ UDPゴシック"/>
              </a:rPr>
              <a:t>CONSIDERATION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126833" y="1357400"/>
            <a:ext cx="329184" cy="365760"/>
          </a:xfrm>
          <a:prstGeom prst="rect">
            <a:avLst/>
          </a:prstGeom>
          <a:noFill/>
        </p:spPr>
        <p:txBody>
          <a:bodyPr wrap="square" lIns="0" tIns="50800" rIns="0" bIns="0">
            <a:spAutoFit/>
          </a:bodyPr>
          <a:lstStyle/>
          <a:p>
            <a:pPr algn="ctr"/>
            <a:r>
              <a:rPr sz="1800" b="1">
                <a:solidFill>
                  <a:srgbClr val="D065A0"/>
                </a:solidFill>
                <a:latin typeface="BIZ UDPゴシック"/>
              </a:rPr>
              <a:t>→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456017" y="1284248"/>
            <a:ext cx="2064715" cy="512064"/>
          </a:xfrm>
          <a:prstGeom prst="rect">
            <a:avLst/>
          </a:prstGeom>
          <a:solidFill>
            <a:srgbClr val="C95292"/>
          </a:solidFill>
          <a:ln>
            <a:noFill/>
          </a:ln>
        </p:spPr>
        <p:txBody>
          <a:bodyPr wrap="square" lIns="50800" tIns="101600" rIns="50800" bIns="50800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BIZ UDPゴシック"/>
              </a:rPr>
              <a:t>購入</a:t>
            </a:r>
          </a:p>
          <a:p>
            <a:pPr algn="ctr"/>
            <a:r>
              <a:rPr sz="750" b="0">
                <a:solidFill>
                  <a:srgbClr val="F4C0DA"/>
                </a:solidFill>
                <a:latin typeface="BIZ UDPゴシック"/>
              </a:rPr>
              <a:t>ACTION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520732" y="1357400"/>
            <a:ext cx="329184" cy="365760"/>
          </a:xfrm>
          <a:prstGeom prst="rect">
            <a:avLst/>
          </a:prstGeom>
          <a:noFill/>
        </p:spPr>
        <p:txBody>
          <a:bodyPr wrap="square" lIns="0" tIns="50800" rIns="0" bIns="0">
            <a:spAutoFit/>
          </a:bodyPr>
          <a:lstStyle/>
          <a:p>
            <a:pPr algn="ctr"/>
            <a:r>
              <a:rPr sz="1800" b="1">
                <a:solidFill>
                  <a:srgbClr val="D065A0"/>
                </a:solidFill>
                <a:latin typeface="BIZ UDPゴシック"/>
              </a:rPr>
              <a:t>→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849916" y="1284248"/>
            <a:ext cx="2064715" cy="453970"/>
          </a:xfrm>
          <a:prstGeom prst="rect">
            <a:avLst/>
          </a:prstGeom>
          <a:solidFill>
            <a:srgbClr val="D86AA8"/>
          </a:solidFill>
          <a:ln>
            <a:noFill/>
          </a:ln>
        </p:spPr>
        <p:txBody>
          <a:bodyPr wrap="square" lIns="50800" tIns="101600" rIns="50800" bIns="50800">
            <a:spAutoFit/>
          </a:bodyPr>
          <a:lstStyle/>
          <a:p>
            <a:pPr algn="ctr"/>
            <a:r>
              <a:rPr sz="1200" b="1" dirty="0">
                <a:solidFill>
                  <a:srgbClr val="FFFFFF"/>
                </a:solidFill>
                <a:latin typeface="BIZ UDPゴシック"/>
              </a:rPr>
              <a:t>リピート・口コミ</a:t>
            </a:r>
          </a:p>
          <a:p>
            <a:pPr algn="ctr"/>
            <a:r>
              <a:rPr sz="750" b="0" dirty="0">
                <a:solidFill>
                  <a:srgbClr val="F4C0DA"/>
                </a:solidFill>
                <a:latin typeface="BIZ UDPゴシック"/>
              </a:rPr>
              <a:t>LOYALTY / SHARE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4320" y="1911296"/>
            <a:ext cx="11640312" cy="146304"/>
          </a:xfrm>
          <a:prstGeom prst="rect">
            <a:avLst/>
          </a:prstGeom>
          <a:noFill/>
        </p:spPr>
        <p:txBody>
          <a:bodyPr wrap="square" lIns="50800" tIns="12700" rIns="50800" bIns="12700">
            <a:spAutoFit/>
          </a:bodyPr>
          <a:lstStyle/>
          <a:p>
            <a:pPr algn="l"/>
            <a:r>
              <a:rPr sz="750" b="0">
                <a:solidFill>
                  <a:srgbClr val="666666"/>
                </a:solidFill>
                <a:latin typeface="BIZ UDPゴシック"/>
              </a:rPr>
              <a:t>▼ 各4P要素が消費者のどの購買フェーズに影響するかを意識しながら「消費者インサイト」欄を記入してください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74320" y="2094176"/>
            <a:ext cx="1371600" cy="237744"/>
          </a:xfrm>
          <a:prstGeom prst="rect">
            <a:avLst/>
          </a:prstGeom>
          <a:solidFill>
            <a:srgbClr val="7B2D5A"/>
          </a:solidFill>
        </p:spPr>
        <p:txBody>
          <a:bodyPr wrap="square" lIns="25400" tIns="38100" rIns="25400" bIns="38100">
            <a:spAutoFit/>
          </a:bodyPr>
          <a:lstStyle/>
          <a:p>
            <a:pPr algn="ctr"/>
            <a:r>
              <a:rPr sz="950" b="1">
                <a:solidFill>
                  <a:srgbClr val="FFFFFF"/>
                </a:solidFill>
                <a:latin typeface="BIZ UDPゴシック"/>
              </a:rPr>
              <a:t>4P要素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691640" y="2094176"/>
            <a:ext cx="4114800" cy="237744"/>
          </a:xfrm>
          <a:prstGeom prst="rect">
            <a:avLst/>
          </a:prstGeom>
          <a:solidFill>
            <a:srgbClr val="B83D80"/>
          </a:solidFill>
        </p:spPr>
        <p:txBody>
          <a:bodyPr wrap="square" lIns="25400" tIns="38100" rIns="25400" bIns="38100">
            <a:spAutoFit/>
          </a:bodyPr>
          <a:lstStyle/>
          <a:p>
            <a:pPr algn="ctr"/>
            <a:r>
              <a:rPr sz="950" b="1">
                <a:solidFill>
                  <a:srgbClr val="FFFFFF"/>
                </a:solidFill>
                <a:latin typeface="BIZ UDPゴシック"/>
              </a:rPr>
              <a:t>消費者インサイト・感情訴求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852160" y="2094176"/>
            <a:ext cx="3977639" cy="237744"/>
          </a:xfrm>
          <a:prstGeom prst="rect">
            <a:avLst/>
          </a:prstGeom>
          <a:solidFill>
            <a:srgbClr val="B83D80"/>
          </a:solidFill>
        </p:spPr>
        <p:txBody>
          <a:bodyPr wrap="square" lIns="25400" tIns="38100" rIns="25400" bIns="38100">
            <a:spAutoFit/>
          </a:bodyPr>
          <a:lstStyle/>
          <a:p>
            <a:pPr algn="ctr"/>
            <a:r>
              <a:rPr sz="950" b="1">
                <a:solidFill>
                  <a:srgbClr val="FFFFFF"/>
                </a:solidFill>
                <a:latin typeface="BIZ UDPゴシック"/>
              </a:rPr>
              <a:t>SNS / デジタル施策・UGC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875520" y="2094176"/>
            <a:ext cx="2039112" cy="237744"/>
          </a:xfrm>
          <a:prstGeom prst="rect">
            <a:avLst/>
          </a:prstGeom>
          <a:solidFill>
            <a:srgbClr val="D065A0"/>
          </a:solidFill>
        </p:spPr>
        <p:txBody>
          <a:bodyPr wrap="square" lIns="25400" tIns="38100" rIns="25400" bIns="38100">
            <a:spAutoFit/>
          </a:bodyPr>
          <a:lstStyle/>
          <a:p>
            <a:pPr algn="ctr"/>
            <a:r>
              <a:rPr sz="950" b="1">
                <a:solidFill>
                  <a:srgbClr val="FFFFFF"/>
                </a:solidFill>
                <a:latin typeface="BIZ UDPゴシック"/>
              </a:rPr>
              <a:t>KPI・指標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74320" y="2368496"/>
            <a:ext cx="1371600" cy="932688"/>
          </a:xfrm>
          <a:prstGeom prst="rect">
            <a:avLst/>
          </a:prstGeom>
          <a:solidFill>
            <a:srgbClr val="7B2D5A"/>
          </a:solidFill>
          <a:ln w="6350">
            <a:solidFill>
              <a:srgbClr val="5A1A40"/>
            </a:solidFill>
          </a:ln>
        </p:spPr>
        <p:txBody>
          <a:bodyPr wrap="square" lIns="25400" tIns="50800" rIns="25400" bIns="50800">
            <a:noAutofit/>
          </a:bodyPr>
          <a:lstStyle/>
          <a:p>
            <a:pPr algn="ctr"/>
            <a:r>
              <a:rPr sz="1050" b="1">
                <a:solidFill>
                  <a:srgbClr val="FFFFFF"/>
                </a:solidFill>
                <a:latin typeface="BIZ UDPゴシック"/>
              </a:rPr>
              <a:t>Product
（製品）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691640" y="2368496"/>
            <a:ext cx="4114800" cy="932688"/>
          </a:xfrm>
          <a:prstGeom prst="rect">
            <a:avLst/>
          </a:prstGeom>
          <a:solidFill>
            <a:srgbClr val="FCE4EC"/>
          </a:solidFill>
          <a:ln w="6350">
            <a:solidFill>
              <a:srgbClr val="D9D9D9"/>
            </a:solidFill>
          </a:ln>
        </p:spPr>
        <p:txBody>
          <a:bodyPr wrap="square" lIns="101600" tIns="76200" rIns="101600" bIns="76200">
            <a:noAutofit/>
          </a:bodyPr>
          <a:lstStyle/>
          <a:p>
            <a:pPr algn="l"/>
            <a:r>
              <a:rPr sz="850" b="0">
                <a:solidFill>
                  <a:srgbClr val="262626"/>
                </a:solidFill>
                <a:latin typeface="BIZ UDPゴシック"/>
              </a:rPr>
              <a:t>コンセプト: 「朝2分で完成する、素肌自信ルーティン」— 機能訴求より感情・ライフスタイル訴求
インサイト: 「成分重視派」が増加。購入決定の鍵は「とろみ感・なじみの速さ」の体感
UX: ミニマルな白瓶でInstagram映え → 開封体験・パッケージも購買理由になる
ライン: 美容液・クリーム・日焼け止めの3アイテム。スキンケアルーティン完結型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852160" y="2368496"/>
            <a:ext cx="3977639" cy="932688"/>
          </a:xfrm>
          <a:prstGeom prst="rect">
            <a:avLst/>
          </a:prstGeom>
          <a:solidFill>
            <a:srgbClr val="FDF0F6"/>
          </a:solidFill>
          <a:ln w="12700">
            <a:solidFill>
              <a:srgbClr val="D065A0"/>
            </a:solidFill>
          </a:ln>
        </p:spPr>
        <p:txBody>
          <a:bodyPr wrap="square" lIns="101600" tIns="76200" rIns="101600" bIns="76200">
            <a:noAutofit/>
          </a:bodyPr>
          <a:lstStyle/>
          <a:p>
            <a:pPr algn="l"/>
            <a:r>
              <a:rPr sz="800" b="0">
                <a:solidFill>
                  <a:srgbClr val="262626"/>
                </a:solidFill>
                <a:latin typeface="BIZ UDPゴシック"/>
              </a:rPr>
              <a:t>Instagram: ビフォーアフター投稿・成分解説リール・ストーリーズQ&amp;A
TikTok: 「朝2分スキンケア」ルーティン動画（#朝スキンケア）
UGC: 使用感レビュー・テクスチャー動画・ビフォーアフター写真を #LuminSkin で収集
Pinterest: スキンケアルーティン画像でピン集積→検索流入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875520" y="2368496"/>
            <a:ext cx="2039112" cy="932688"/>
          </a:xfrm>
          <a:prstGeom prst="rect">
            <a:avLst/>
          </a:prstGeom>
          <a:solidFill>
            <a:srgbClr val="FDE8F2"/>
          </a:solidFill>
          <a:ln w="6350">
            <a:solidFill>
              <a:srgbClr val="B83D80"/>
            </a:solidFill>
          </a:ln>
        </p:spPr>
        <p:txBody>
          <a:bodyPr wrap="square" lIns="101600" tIns="76200" rIns="101600" bIns="76200">
            <a:noAutofit/>
          </a:bodyPr>
          <a:lstStyle/>
          <a:p>
            <a:pPr algn="l"/>
            <a:r>
              <a:rPr sz="850" b="0">
                <a:solidFill>
                  <a:srgbClr val="7B2D5A"/>
                </a:solidFill>
                <a:latin typeface="BIZ UDPゴシック"/>
              </a:rPr>
              <a:t>口コミ件数: 月500件以上
#LuminSkin: 1万件
Instagram ER: ≥5%
リール平均視聴率: ≥60%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74320" y="3364996"/>
            <a:ext cx="1371600" cy="932688"/>
          </a:xfrm>
          <a:prstGeom prst="rect">
            <a:avLst/>
          </a:prstGeom>
          <a:solidFill>
            <a:srgbClr val="7B2D5A"/>
          </a:solidFill>
          <a:ln w="6350">
            <a:solidFill>
              <a:srgbClr val="5A1A40"/>
            </a:solidFill>
          </a:ln>
        </p:spPr>
        <p:txBody>
          <a:bodyPr wrap="square" lIns="25400" tIns="50800" rIns="25400" bIns="50800">
            <a:noAutofit/>
          </a:bodyPr>
          <a:lstStyle/>
          <a:p>
            <a:pPr algn="ctr"/>
            <a:r>
              <a:rPr sz="1050" b="1">
                <a:solidFill>
                  <a:srgbClr val="FFFFFF"/>
                </a:solidFill>
                <a:latin typeface="BIZ UDPゴシック"/>
              </a:rPr>
              <a:t>Price
（価格）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691640" y="3364996"/>
            <a:ext cx="4114800" cy="932688"/>
          </a:xfrm>
          <a:prstGeom prst="rect">
            <a:avLst/>
          </a:prstGeom>
          <a:solidFill>
            <a:srgbClr val="FDE8F2"/>
          </a:solidFill>
          <a:ln w="6350">
            <a:solidFill>
              <a:srgbClr val="D9D9D9"/>
            </a:solidFill>
          </a:ln>
        </p:spPr>
        <p:txBody>
          <a:bodyPr wrap="square" lIns="101600" tIns="76200" rIns="101600" bIns="76200">
            <a:noAutofit/>
          </a:bodyPr>
          <a:lstStyle/>
          <a:p>
            <a:pPr algn="l"/>
            <a:r>
              <a:rPr sz="850" b="0">
                <a:solidFill>
                  <a:srgbClr val="262626"/>
                </a:solidFill>
                <a:latin typeface="BIZ UDPゴシック"/>
              </a:rPr>
              <a:t>価格帯: 美容液4,980円・クリーム3,480円 / 百貨店より手頃、ドラッグより少し高め
心理的価格: 「2日分の外食費」「コーヒー1杯分/日」というフレーミングで納得感を創出
定期購入: 10%OFF（解約自由）で継続ハードル下げ＆LTV向上
セット割: 3点セット11,800円（2,160円OFF）でまとめ買い促進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852160" y="3364996"/>
            <a:ext cx="3977639" cy="932688"/>
          </a:xfrm>
          <a:prstGeom prst="rect">
            <a:avLst/>
          </a:prstGeom>
          <a:solidFill>
            <a:srgbClr val="FDF0F6"/>
          </a:solidFill>
          <a:ln w="12700">
            <a:solidFill>
              <a:srgbClr val="D065A0"/>
            </a:solidFill>
          </a:ln>
        </p:spPr>
        <p:txBody>
          <a:bodyPr wrap="square" lIns="101600" tIns="76200" rIns="101600" bIns="76200">
            <a:noAutofit/>
          </a:bodyPr>
          <a:lstStyle/>
          <a:p>
            <a:pPr algn="l"/>
            <a:r>
              <a:rPr sz="800" b="0">
                <a:solidFill>
                  <a:srgbClr val="262626"/>
                </a:solidFill>
                <a:latin typeface="BIZ UDPゴシック"/>
              </a:rPr>
              <a:t>LINE公式: 会員限定クーポン・先行販売優待・定期便割引告知
Instagram限定: フォロワー向けフラッシュセール・24時間限定価格
UGC促進: 「お得に買った方法」口コミを奨励（レビュー投稿で次回割引）
比較訴求: 「百貨店ブランドと同等の成分、半額以下」SNS広告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875520" y="3364996"/>
            <a:ext cx="2039112" cy="932688"/>
          </a:xfrm>
          <a:prstGeom prst="rect">
            <a:avLst/>
          </a:prstGeom>
          <a:solidFill>
            <a:srgbClr val="FDE8F2"/>
          </a:solidFill>
          <a:ln w="6350">
            <a:solidFill>
              <a:srgbClr val="B83D80"/>
            </a:solidFill>
          </a:ln>
        </p:spPr>
        <p:txBody>
          <a:bodyPr wrap="square" lIns="101600" tIns="76200" rIns="101600" bIns="76200">
            <a:noAutofit/>
          </a:bodyPr>
          <a:lstStyle/>
          <a:p>
            <a:pPr algn="l"/>
            <a:r>
              <a:rPr sz="850" b="0">
                <a:solidFill>
                  <a:srgbClr val="7B2D5A"/>
                </a:solidFill>
                <a:latin typeface="BIZ UDPゴシック"/>
              </a:rPr>
              <a:t>定期継続率: ≥65%
セット購入率: ≥30%
LTV: ≥19,920円
（定期12ヶ月想定）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74320" y="4380951"/>
            <a:ext cx="1371600" cy="932688"/>
          </a:xfrm>
          <a:prstGeom prst="rect">
            <a:avLst/>
          </a:prstGeom>
          <a:solidFill>
            <a:srgbClr val="7B2D5A"/>
          </a:solidFill>
          <a:ln w="6350">
            <a:solidFill>
              <a:srgbClr val="5A1A40"/>
            </a:solidFill>
          </a:ln>
        </p:spPr>
        <p:txBody>
          <a:bodyPr wrap="square" lIns="25400" tIns="50800" rIns="25400" bIns="50800">
            <a:noAutofit/>
          </a:bodyPr>
          <a:lstStyle/>
          <a:p>
            <a:pPr algn="ctr"/>
            <a:r>
              <a:rPr sz="1050" b="1">
                <a:solidFill>
                  <a:srgbClr val="FFFFFF"/>
                </a:solidFill>
                <a:latin typeface="BIZ UDPゴシック"/>
              </a:rPr>
              <a:t>Place
（流通）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691640" y="4380951"/>
            <a:ext cx="4114800" cy="932688"/>
          </a:xfrm>
          <a:prstGeom prst="rect">
            <a:avLst/>
          </a:prstGeom>
          <a:solidFill>
            <a:srgbClr val="FCE4EC"/>
          </a:solidFill>
          <a:ln w="6350">
            <a:solidFill>
              <a:srgbClr val="D9D9D9"/>
            </a:solidFill>
          </a:ln>
        </p:spPr>
        <p:txBody>
          <a:bodyPr wrap="square" lIns="101600" tIns="76200" rIns="101600" bIns="76200">
            <a:noAutofit/>
          </a:bodyPr>
          <a:lstStyle/>
          <a:p>
            <a:pPr algn="l"/>
            <a:r>
              <a:rPr sz="850" b="0">
                <a:solidFill>
                  <a:srgbClr val="262626"/>
                </a:solidFill>
                <a:latin typeface="BIZ UDPゴシック"/>
              </a:rPr>
              <a:t>主力EC: 自社ストア（Shopify）・Amazon・ZOZOTOWN / EC直販でデータ収集とLTV最大化
リアル: 蔦屋家電・ロフト・期間限定ポップアップ / 体験機会が購買転換に直結
体験設計: 百貨店コスメフロアでのサンプル配布 → SNS投稿誘発 → 口コミ拡散
返品: 30日間返品OK（開封済可）で初回購入の心理的ハードルを低減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852160" y="4380951"/>
            <a:ext cx="3977639" cy="932688"/>
          </a:xfrm>
          <a:prstGeom prst="rect">
            <a:avLst/>
          </a:prstGeom>
          <a:solidFill>
            <a:srgbClr val="FDF0F6"/>
          </a:solidFill>
          <a:ln w="12700">
            <a:solidFill>
              <a:srgbClr val="D065A0"/>
            </a:solidFill>
          </a:ln>
        </p:spPr>
        <p:txBody>
          <a:bodyPr wrap="square" lIns="101600" tIns="76200" rIns="101600" bIns="76200">
            <a:noAutofit/>
          </a:bodyPr>
          <a:lstStyle/>
          <a:p>
            <a:pPr algn="l"/>
            <a:r>
              <a:rPr sz="800" b="0">
                <a:solidFill>
                  <a:srgbClr val="262626"/>
                </a:solidFill>
                <a:latin typeface="BIZ UDPゴシック"/>
              </a:rPr>
              <a:t>Shopify×Meta広告: SNS広告→直接購入フローを最短化（ストーリーズ→カート直結）
ZOZOTOWN: ランキング掲載・「お気に入り登録」でリターゲティング
Amazon: サブスクで定期購入習慣化。星5レビュー獲得でオーガニック流入増
ポップアップ告知: TikTok/Instagram でリアル体験への誘客ストーリー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875520" y="4380951"/>
            <a:ext cx="2039112" cy="932688"/>
          </a:xfrm>
          <a:prstGeom prst="rect">
            <a:avLst/>
          </a:prstGeom>
          <a:solidFill>
            <a:srgbClr val="FDE8F2"/>
          </a:solidFill>
          <a:ln w="6350">
            <a:solidFill>
              <a:srgbClr val="B83D80"/>
            </a:solidFill>
          </a:ln>
        </p:spPr>
        <p:txBody>
          <a:bodyPr wrap="square" lIns="101600" tIns="76200" rIns="101600" bIns="76200">
            <a:noAutofit/>
          </a:bodyPr>
          <a:lstStyle/>
          <a:p>
            <a:pPr algn="l"/>
            <a:r>
              <a:rPr sz="850" b="0">
                <a:solidFill>
                  <a:srgbClr val="7B2D5A"/>
                </a:solidFill>
                <a:latin typeface="BIZ UDPゴシック"/>
              </a:rPr>
              <a:t>自社ECシェア: ≥50%
リピート購入率: ≥40%
カート放棄率: ≤65%
Amazon評価: ≥4.4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74320" y="5396906"/>
            <a:ext cx="1371600" cy="932688"/>
          </a:xfrm>
          <a:prstGeom prst="rect">
            <a:avLst/>
          </a:prstGeom>
          <a:solidFill>
            <a:srgbClr val="7B2D5A"/>
          </a:solidFill>
          <a:ln w="6350">
            <a:solidFill>
              <a:srgbClr val="5A1A40"/>
            </a:solidFill>
          </a:ln>
        </p:spPr>
        <p:txBody>
          <a:bodyPr wrap="square" lIns="25400" tIns="50800" rIns="25400" bIns="50800">
            <a:noAutofit/>
          </a:bodyPr>
          <a:lstStyle/>
          <a:p>
            <a:pPr algn="ctr"/>
            <a:r>
              <a:rPr sz="1050" b="1">
                <a:solidFill>
                  <a:srgbClr val="FFFFFF"/>
                </a:solidFill>
                <a:latin typeface="BIZ UDPゴシック"/>
              </a:rPr>
              <a:t>Promotion
（販促）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691640" y="5396906"/>
            <a:ext cx="4114800" cy="932688"/>
          </a:xfrm>
          <a:prstGeom prst="rect">
            <a:avLst/>
          </a:prstGeom>
          <a:solidFill>
            <a:srgbClr val="FDE8F2"/>
          </a:solidFill>
          <a:ln w="6350">
            <a:solidFill>
              <a:srgbClr val="D9D9D9"/>
            </a:solidFill>
          </a:ln>
        </p:spPr>
        <p:txBody>
          <a:bodyPr wrap="square" lIns="101600" tIns="76200" rIns="101600" bIns="76200">
            <a:noAutofit/>
          </a:bodyPr>
          <a:lstStyle/>
          <a:p>
            <a:pPr algn="l"/>
            <a:r>
              <a:rPr sz="850" b="0">
                <a:solidFill>
                  <a:srgbClr val="262626"/>
                </a:solidFill>
                <a:latin typeface="BIZ UDPゴシック"/>
              </a:rPr>
              <a:t>UGCが最大の説得力 — 第三者のリアルな「使用感・ビフォーアフター」が購買意欲に直結
インフルエンサー選定: 10万〜フォロワーの「素肌感・ナチュラル系」属性を重視
感情訴求: 「自己肯定感を上げるスキンケア」ストーリーをコンテンツの軸に設定
コミュニティ: LINE公式でファン育成 → ロイヤル顧客が口コミ・紹介に繋がる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52160" y="5396906"/>
            <a:ext cx="3977639" cy="932688"/>
          </a:xfrm>
          <a:prstGeom prst="rect">
            <a:avLst/>
          </a:prstGeom>
          <a:solidFill>
            <a:srgbClr val="FDF0F6"/>
          </a:solidFill>
          <a:ln w="12700">
            <a:solidFill>
              <a:srgbClr val="D065A0"/>
            </a:solidFill>
          </a:ln>
        </p:spPr>
        <p:txBody>
          <a:bodyPr wrap="square" lIns="101600" tIns="76200" rIns="101600" bIns="76200">
            <a:noAutofit/>
          </a:bodyPr>
          <a:lstStyle/>
          <a:p>
            <a:pPr algn="l"/>
            <a:r>
              <a:rPr sz="800" b="0">
                <a:solidFill>
                  <a:srgbClr val="262626"/>
                </a:solidFill>
                <a:latin typeface="BIZ UDPゴシック"/>
              </a:rPr>
              <a:t>Meta広告: CPA 1,500円以下。ビフォーアフター動画が高CVR
TikTok: 6秒広告でブランド認知獲得。「朝ルーティン」コンテンツと親和性高
インフルエンサー: 美容系30名にサンプル提供（投稿義務なし＋自然なPR）
Pinterest: スキンケアルーティン画像でSEO的流入。購入意欲層にリーチ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875520" y="5396906"/>
            <a:ext cx="2039112" cy="932688"/>
          </a:xfrm>
          <a:prstGeom prst="rect">
            <a:avLst/>
          </a:prstGeom>
          <a:solidFill>
            <a:srgbClr val="FDE8F2"/>
          </a:solidFill>
          <a:ln w="6350">
            <a:solidFill>
              <a:srgbClr val="B83D80"/>
            </a:solidFill>
          </a:ln>
        </p:spPr>
        <p:txBody>
          <a:bodyPr wrap="square" lIns="101600" tIns="76200" rIns="101600" bIns="76200">
            <a:noAutofit/>
          </a:bodyPr>
          <a:lstStyle/>
          <a:p>
            <a:pPr algn="l"/>
            <a:r>
              <a:rPr sz="850" b="0">
                <a:solidFill>
                  <a:srgbClr val="7B2D5A"/>
                </a:solidFill>
                <a:latin typeface="BIZ UDPゴシック"/>
              </a:rPr>
              <a:t>SNS投稿 ER: ≥5%
CPA: ≤1,500円
インフルエンサー投稿: 30件/月
LINE友だち数: 月+500人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64592" y="6586205"/>
            <a:ext cx="11640312" cy="174407"/>
          </a:xfrm>
          <a:prstGeom prst="rect">
            <a:avLst/>
          </a:prstGeom>
          <a:noFill/>
        </p:spPr>
        <p:txBody>
          <a:bodyPr wrap="square" lIns="76200" tIns="25400" rIns="76200" bIns="25400">
            <a:spAutoFit/>
          </a:bodyPr>
          <a:lstStyle/>
          <a:p>
            <a:pPr algn="l"/>
            <a:r>
              <a:rPr sz="800" b="0" dirty="0">
                <a:solidFill>
                  <a:srgbClr val="555555"/>
                </a:solidFill>
                <a:latin typeface="BIZ UDPゴシック"/>
              </a:rPr>
              <a:t>※ 消費者インサイト欄は「なぜその消費者が動くか」という感情・心理の視点で記入。SNS施策欄は具体的なプラットフォームとフォーマット（動画/画像/ストーリーズ）を明記してください。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551</Words>
  <Application>Microsoft Office PowerPoint</Application>
  <PresentationFormat>ユーザー設定</PresentationFormat>
  <Paragraphs>45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BIZ UDPゴシック</vt:lpstr>
      <vt:lpstr>Meiryo UI</vt:lpstr>
      <vt:lpstr>Arial</vt:lpstr>
      <vt:lpstr>Calibri</vt:lpstr>
      <vt:lpstr>Office Theme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隆弘 野邊</cp:lastModifiedBy>
  <cp:revision>3</cp:revision>
  <dcterms:created xsi:type="dcterms:W3CDTF">2013-01-27T09:14:16Z</dcterms:created>
  <dcterms:modified xsi:type="dcterms:W3CDTF">2026-08-16T02:33:45Z</dcterms:modified>
  <cp:category/>
</cp:coreProperties>
</file>