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7FE95-2C70-4D7B-8036-C584A4B1E049}" type="datetimeFigureOut">
              <a:rPr kumimoji="1" lang="ja-JP" altLang="en-US" smtClean="0"/>
              <a:t>2026/8/15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AA245-E9B7-42B8-B8F9-386DF38AE4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31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A245-E9B7-42B8-B8F9-386DF38AE40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912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C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680" y="14200"/>
            <a:ext cx="9601200" cy="470642"/>
          </a:xfrm>
          <a:prstGeom prst="rect">
            <a:avLst/>
          </a:prstGeom>
          <a:noFill/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⑧ BtoB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向け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58400" y="73152"/>
            <a:ext cx="1856231" cy="457200"/>
          </a:xfrm>
          <a:prstGeom prst="rect">
            <a:avLst/>
          </a:prstGeom>
          <a:solidFill>
            <a:srgbClr val="1C2B3A"/>
          </a:solidFill>
          <a:ln w="25400">
            <a:solidFill>
              <a:srgbClr val="C8A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8400" y="132421"/>
            <a:ext cx="1856231" cy="302647"/>
          </a:xfrm>
          <a:prstGeom prst="rect">
            <a:avLst/>
          </a:prstGeom>
          <a:noFill/>
        </p:spPr>
        <p:txBody>
          <a:bodyPr wrap="square" lIns="25400" tIns="76200" rIns="25400" bIns="25400">
            <a:spAutoFit/>
          </a:bodyPr>
          <a:lstStyle/>
          <a:p>
            <a:pPr algn="ctr"/>
            <a:r>
              <a:rPr sz="1300" b="1" dirty="0">
                <a:solidFill>
                  <a:srgbClr val="C8A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 to B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592329"/>
            <a:ext cx="940917" cy="174407"/>
          </a:xfrm>
          <a:prstGeom prst="rect">
            <a:avLst/>
          </a:prstGeom>
          <a:solidFill>
            <a:srgbClr val="2E4057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対象製品・サービス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" y="775209"/>
            <a:ext cx="2635758" cy="189796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法人向けSFA/CRMツール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5240" y="592329"/>
            <a:ext cx="921715" cy="174407"/>
          </a:xfrm>
          <a:prstGeom prst="rect">
            <a:avLst/>
          </a:prstGeom>
          <a:solidFill>
            <a:srgbClr val="2E4057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ターゲット企業規模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35240" y="775209"/>
            <a:ext cx="2194560" cy="189796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従業員50〜500名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12680" y="592329"/>
            <a:ext cx="798819" cy="174407"/>
          </a:xfrm>
          <a:prstGeom prst="rect">
            <a:avLst/>
          </a:prstGeom>
          <a:solidFill>
            <a:srgbClr val="2E4057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商談サイクル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12680" y="775209"/>
            <a:ext cx="1901952" cy="189796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平均 67〜180日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" y="987552"/>
            <a:ext cx="11640312" cy="189796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1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購買意思決定プロセス</a:t>
            </a:r>
            <a:r>
              <a:rPr lang="en-US" altLang="ja-JP" sz="900" b="1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1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DMU：Decision Making Unit</a:t>
            </a:r>
            <a:r>
              <a:rPr lang="en-US" altLang="ja-JP" sz="900" b="1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900" b="1" dirty="0">
              <a:solidFill>
                <a:srgbClr val="1C2B3A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320" y="1216152"/>
            <a:ext cx="2635758" cy="492443"/>
          </a:xfrm>
          <a:prstGeom prst="rect">
            <a:avLst/>
          </a:prstGeom>
          <a:solidFill>
            <a:srgbClr val="4A6080"/>
          </a:solidFill>
          <a:ln w="12700">
            <a:solidFill>
              <a:srgbClr val="D9D9D9"/>
            </a:solidFill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ユーザー</a:t>
            </a:r>
          </a:p>
          <a:p>
            <a:pPr algn="ctr"/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現場担当</a:t>
            </a:r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900" b="0" dirty="0">
              <a:solidFill>
                <a:srgbClr val="A8C0D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0078" y="1280160"/>
            <a:ext cx="365760" cy="394980"/>
          </a:xfrm>
          <a:prstGeom prst="rect">
            <a:avLst/>
          </a:prstGeom>
          <a:noFill/>
        </p:spPr>
        <p:txBody>
          <a:bodyPr wrap="square" lIns="0" tIns="25400" rIns="0" bIns="0">
            <a:spAutoFit/>
          </a:bodyPr>
          <a:lstStyle/>
          <a:p>
            <a:pPr algn="ctr"/>
            <a:r>
              <a:rPr sz="2400" b="1">
                <a:solidFill>
                  <a:srgbClr val="4A60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→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5838" y="1216152"/>
            <a:ext cx="2635758" cy="492443"/>
          </a:xfrm>
          <a:prstGeom prst="rect">
            <a:avLst/>
          </a:prstGeom>
          <a:solidFill>
            <a:srgbClr val="2E4057"/>
          </a:solidFill>
          <a:ln w="12700">
            <a:solidFill>
              <a:srgbClr val="D9D9D9"/>
            </a:solidFill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評価者</a:t>
            </a:r>
          </a:p>
          <a:p>
            <a:pPr algn="ctr"/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IT・情シ部</a:t>
            </a:r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900" b="0" dirty="0">
              <a:solidFill>
                <a:srgbClr val="A8C0D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11596" y="1280160"/>
            <a:ext cx="365760" cy="394980"/>
          </a:xfrm>
          <a:prstGeom prst="rect">
            <a:avLst/>
          </a:prstGeom>
          <a:noFill/>
        </p:spPr>
        <p:txBody>
          <a:bodyPr wrap="square" lIns="0" tIns="25400" rIns="0" bIns="0">
            <a:spAutoFit/>
          </a:bodyPr>
          <a:lstStyle/>
          <a:p>
            <a:pPr algn="ctr"/>
            <a:r>
              <a:rPr sz="2400" b="1">
                <a:solidFill>
                  <a:srgbClr val="4A60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7356" y="1216152"/>
            <a:ext cx="2635758" cy="492443"/>
          </a:xfrm>
          <a:prstGeom prst="rect">
            <a:avLst/>
          </a:prstGeom>
          <a:solidFill>
            <a:srgbClr val="1C2B3A"/>
          </a:solidFill>
          <a:ln w="12700">
            <a:solidFill>
              <a:srgbClr val="D9D9D9"/>
            </a:solidFill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決裁者</a:t>
            </a:r>
          </a:p>
          <a:p>
            <a:pPr algn="ctr"/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経営層</a:t>
            </a:r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900" b="0" dirty="0">
              <a:solidFill>
                <a:srgbClr val="A8C0D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13114" y="1280160"/>
            <a:ext cx="365760" cy="394980"/>
          </a:xfrm>
          <a:prstGeom prst="rect">
            <a:avLst/>
          </a:prstGeom>
          <a:noFill/>
        </p:spPr>
        <p:txBody>
          <a:bodyPr wrap="square" lIns="0" tIns="25400" rIns="0" bIns="0">
            <a:spAutoFit/>
          </a:bodyPr>
          <a:lstStyle/>
          <a:p>
            <a:pPr algn="ctr"/>
            <a:r>
              <a:rPr sz="2400" b="1">
                <a:solidFill>
                  <a:srgbClr val="4A60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78874" y="1216152"/>
            <a:ext cx="2635758" cy="492443"/>
          </a:xfrm>
          <a:prstGeom prst="rect">
            <a:avLst/>
          </a:prstGeom>
          <a:solidFill>
            <a:srgbClr val="141E2A"/>
          </a:solidFill>
          <a:ln w="12700">
            <a:solidFill>
              <a:srgbClr val="D9D9D9"/>
            </a:solidFill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購買者</a:t>
            </a:r>
          </a:p>
          <a:p>
            <a:pPr algn="ctr"/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購買・調達</a:t>
            </a:r>
            <a:r>
              <a:rPr lang="en-US" altLang="ja-JP" sz="900" b="0" dirty="0">
                <a:solidFill>
                  <a:srgbClr val="A8C0D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900" b="0" dirty="0">
              <a:solidFill>
                <a:srgbClr val="A8C0D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320" y="1755648"/>
            <a:ext cx="11640312" cy="164148"/>
          </a:xfrm>
          <a:prstGeom prst="rect">
            <a:avLst/>
          </a:prstGeom>
          <a:noFill/>
        </p:spPr>
        <p:txBody>
          <a:bodyPr wrap="square" lIns="50800" tIns="12700" rIns="50800" bIns="12700">
            <a:spAutoFit/>
          </a:bodyPr>
          <a:lstStyle/>
          <a:p>
            <a:pPr algn="l"/>
            <a:r>
              <a:rPr sz="900" b="0" dirty="0">
                <a:solidFill>
                  <a:srgbClr val="6666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▼ 各4P要素について、下記の「DMU別対応」欄にどの関与者への訴求が必要かを記入してください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1938528"/>
            <a:ext cx="1371600" cy="223138"/>
          </a:xfrm>
          <a:prstGeom prst="rect">
            <a:avLst/>
          </a:prstGeom>
          <a:solidFill>
            <a:srgbClr val="1C2B3A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4P要素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91640" y="1938528"/>
            <a:ext cx="4389120" cy="223138"/>
          </a:xfrm>
          <a:prstGeom prst="rect">
            <a:avLst/>
          </a:prstGeom>
          <a:solidFill>
            <a:srgbClr val="2E4057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自社戦略・施策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6480" y="1938528"/>
            <a:ext cx="3657600" cy="223138"/>
          </a:xfrm>
          <a:prstGeom prst="rect">
            <a:avLst/>
          </a:prstGeom>
          <a:solidFill>
            <a:srgbClr val="2E4057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DMU別対応ポイント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29800" y="1938528"/>
            <a:ext cx="2084831" cy="223138"/>
          </a:xfrm>
          <a:prstGeom prst="rect">
            <a:avLst/>
          </a:prstGeom>
          <a:solidFill>
            <a:srgbClr val="4A6080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LTV・商談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2212848"/>
            <a:ext cx="1371600" cy="955838"/>
          </a:xfrm>
          <a:prstGeom prst="rect">
            <a:avLst/>
          </a:prstGeom>
          <a:solidFill>
            <a:srgbClr val="1C2B3A"/>
          </a:solidFill>
          <a:ln w="6350">
            <a:solidFill>
              <a:srgbClr val="081420"/>
            </a:solidFill>
          </a:ln>
        </p:spPr>
        <p:txBody>
          <a:bodyPr wrap="square" lIns="25400" tIns="50800" rIns="25400" bIns="50800" anchor="ctr" anchorCtr="0">
            <a:no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
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91640" y="2212848"/>
            <a:ext cx="4389120" cy="955839"/>
          </a:xfrm>
          <a:prstGeom prst="rect">
            <a:avLst/>
          </a:prstGeom>
          <a:solidFill>
            <a:srgbClr val="E8EDF2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中核機能: 商談管理・パイプライン可視化・AI優先度スコアリング
導入サポート: キックオフMTG・データ移行支援・担当CSM付き
セキュリティ: ISO 27001取得・SSO対応・IP制限・監査ログ
拡張性: Salesforce/HubSpotとAPI連携・カスタムフィールド無制限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6480" y="2212848"/>
            <a:ext cx="3657600" cy="955839"/>
          </a:xfrm>
          <a:prstGeom prst="rect">
            <a:avLst/>
          </a:prstGeom>
          <a:solidFill>
            <a:srgbClr val="FDF5D6"/>
          </a:solidFill>
          <a:ln w="12700">
            <a:solidFill>
              <a:srgbClr val="C8A00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【ユーザー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】操作デモ・使いやすさ・日次業務との親和性を訴求
【評価者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IT部門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】セキュリティ要件・既存システム連携・実装コストを確認
【決裁者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経営層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】ROI・競合優位性・導入実績事例を資料化
【購買者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調達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】ライセンス体系・SLA・保守契約条件を整理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29800" y="2212847"/>
            <a:ext cx="2084831" cy="955839"/>
          </a:xfrm>
          <a:prstGeom prst="rect">
            <a:avLst/>
          </a:prstGeom>
          <a:solidFill>
            <a:srgbClr val="D6DCE4"/>
          </a:solidFill>
          <a:ln w="6350">
            <a:solidFill>
              <a:srgbClr val="4A60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導入後90日の活用率 ≥70%
NPS目標: +30以上
年間更新率: ≥92%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3364991"/>
            <a:ext cx="1371600" cy="955836"/>
          </a:xfrm>
          <a:prstGeom prst="rect">
            <a:avLst/>
          </a:prstGeom>
          <a:solidFill>
            <a:srgbClr val="1C2B3A"/>
          </a:solidFill>
          <a:ln w="6350">
            <a:solidFill>
              <a:srgbClr val="081420"/>
            </a:solidFill>
          </a:ln>
        </p:spPr>
        <p:txBody>
          <a:bodyPr wrap="square" lIns="25400" tIns="50800" rIns="25400" bIns="50800" anchor="ctr" anchorCtr="0">
            <a:no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
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価格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91640" y="3364991"/>
            <a:ext cx="4389120" cy="955839"/>
          </a:xfrm>
          <a:prstGeom prst="rect">
            <a:avLst/>
          </a:prstGeom>
          <a:solidFill>
            <a:srgbClr val="F2F5F8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契約形態: 年間ライセンス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月払い不可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。最低契約10ユーザー〜
料金体系: 10ユーザー 年額480,000円〜 / 追加1ユーザー 年額36,000円
稟議対策: 50万円未満ラインを意識した導入プラン設計
無料POC: 30日間無料→正式見積→稟議支援資料提供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26480" y="3364992"/>
            <a:ext cx="3657600" cy="955838"/>
          </a:xfrm>
          <a:prstGeom prst="rect">
            <a:avLst/>
          </a:prstGeom>
          <a:solidFill>
            <a:srgbClr val="FDF5D6"/>
          </a:solidFill>
          <a:ln w="12700">
            <a:solidFill>
              <a:srgbClr val="C8A00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【ユーザー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】費用対効果の体感：「1ユーザー月3,000円で商談管理が劇変」
【評価者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IT部門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】TCO比較資料・初期実装コスト試算
【決裁者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経営層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】ROI計算書・競合比較表・回収期間シミュレーション
【購買者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調達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】一括払い vs 分割・解約条件・SLA保証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29800" y="3364990"/>
            <a:ext cx="2084831" cy="955837"/>
          </a:xfrm>
          <a:prstGeom prst="rect">
            <a:avLst/>
          </a:prstGeom>
          <a:solidFill>
            <a:srgbClr val="D6DCE4"/>
          </a:solidFill>
          <a:ln w="6350">
            <a:solidFill>
              <a:srgbClr val="4A60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平均契約継続: 3.2年
LTV目標: 180万円/社
Churn率: ≤8%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" y="4517136"/>
            <a:ext cx="1371600" cy="955836"/>
          </a:xfrm>
          <a:prstGeom prst="rect">
            <a:avLst/>
          </a:prstGeom>
          <a:solidFill>
            <a:srgbClr val="1C2B3A"/>
          </a:solidFill>
          <a:ln w="6350">
            <a:solidFill>
              <a:srgbClr val="081420"/>
            </a:solidFill>
          </a:ln>
        </p:spPr>
        <p:txBody>
          <a:bodyPr wrap="square" lIns="25400" tIns="50800" rIns="25400" bIns="50800" anchor="ctr" anchorCtr="0">
            <a:no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
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流通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91640" y="4517136"/>
            <a:ext cx="4389120" cy="955839"/>
          </a:xfrm>
          <a:prstGeom prst="rect">
            <a:avLst/>
          </a:prstGeom>
          <a:solidFill>
            <a:srgbClr val="E8EDF2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直販体制: インサイドセールス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初期接触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+ エンタープライズAE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中〜大企業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
代理店: IT系SIer3社と再販契約。大企業向けはSIer経由が主力
商談期間: 中小企業 平均67日 / エンタープライズ 平均180日
エリア: 首都圏・大阪・名古屋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リモート対応で全国可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8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26480" y="4517136"/>
            <a:ext cx="3657600" cy="955839"/>
          </a:xfrm>
          <a:prstGeom prst="rect">
            <a:avLst/>
          </a:prstGeom>
          <a:solidFill>
            <a:srgbClr val="FDF5D6"/>
          </a:solidFill>
          <a:ln w="12700">
            <a:solidFill>
              <a:srgbClr val="C8A00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【ユーザー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】現場デモ訪問・Zoom操作ハンズオン
【評価者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IT部門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】技術検証POC・セキュリティ診断対応
【決裁者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経営層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】経営課題起点の提案書・役員プレゼン支援
【購買者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調達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】SIer再販時：再販価格設定・技術支援体制を確認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829800" y="4517135"/>
            <a:ext cx="2084831" cy="955839"/>
          </a:xfrm>
          <a:prstGeom prst="rect">
            <a:avLst/>
          </a:prstGeom>
          <a:solidFill>
            <a:srgbClr val="D6DCE4"/>
          </a:solidFill>
          <a:ln w="6350">
            <a:solidFill>
              <a:srgbClr val="4A60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パートナー粗利率: ≥40%
商談数/月: 50件以上
受注率</a:t>
            </a:r>
            <a:r>
              <a:rPr lang="en-US" altLang="ja-JP"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SQL→受注</a:t>
            </a:r>
            <a:r>
              <a:rPr lang="en-US" altLang="ja-JP"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≥25%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320" y="5669280"/>
            <a:ext cx="1371600" cy="955836"/>
          </a:xfrm>
          <a:prstGeom prst="rect">
            <a:avLst/>
          </a:prstGeom>
          <a:solidFill>
            <a:srgbClr val="1C2B3A"/>
          </a:solidFill>
          <a:ln w="6350">
            <a:solidFill>
              <a:srgbClr val="081420"/>
            </a:solidFill>
          </a:ln>
        </p:spPr>
        <p:txBody>
          <a:bodyPr wrap="square" lIns="25400" tIns="50800" rIns="25400" bIns="50800" anchor="ctr" anchorCtr="0">
            <a:no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
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販促</a:t>
            </a:r>
            <a:r>
              <a:rPr lang="en-US" altLang="ja-JP"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91640" y="5669280"/>
            <a:ext cx="4389120" cy="955839"/>
          </a:xfrm>
          <a:prstGeom prst="rect">
            <a:avLst/>
          </a:prstGeom>
          <a:solidFill>
            <a:srgbClr val="F2F5F8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リード獲得: 展示会3社/年・セミナー月1回・LinkedIn広告
コンテンツ: 事例インタビュー記事・ROI計算ツール・ホワイトペーパー
ナーチャリング: メールシナリオ12本・ウェビナー録画配信
PR: IT業界誌掲載・Gartner調査回答・アワード応募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26480" y="5669280"/>
            <a:ext cx="3657600" cy="955839"/>
          </a:xfrm>
          <a:prstGeom prst="rect">
            <a:avLst/>
          </a:prstGeom>
          <a:solidFill>
            <a:srgbClr val="FDF5D6"/>
          </a:solidFill>
          <a:ln w="12700">
            <a:solidFill>
              <a:srgbClr val="C8A00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【ユーザー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】操作ハウツー記事・事例動画・コミュニティ招待
【評価者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IT部門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】技術資料・セキュリティホワイトペーパー・API仕様書
【決裁者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経営層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】経営層向け事例PDF・ROI試算レポート・ウェビナー
【購買者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調達</a:t>
            </a:r>
            <a:r>
              <a:rPr lang="en-US" altLang="ja-JP"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8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】展示会名刺→CRM即日登録→ナーチャリングシナリオ起動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829800" y="5669280"/>
            <a:ext cx="2084831" cy="955838"/>
          </a:xfrm>
          <a:prstGeom prst="rect">
            <a:avLst/>
          </a:prstGeom>
          <a:solidFill>
            <a:srgbClr val="D6DCE4"/>
          </a:solidFill>
          <a:ln w="6350">
            <a:solidFill>
              <a:srgbClr val="4A60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>
              <a:lnSpc>
                <a:spcPct val="150000"/>
              </a:lnSpc>
            </a:pPr>
            <a:r>
              <a:rPr sz="800" b="0" dirty="0">
                <a:solidFill>
                  <a:srgbClr val="1C2B3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MQL→SQL転換率: ≥20%
CAC削減目標: -15%
コンテンツ経由リード比率: ≥40%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6324" y="6942274"/>
            <a:ext cx="11640312" cy="159018"/>
          </a:xfrm>
          <a:prstGeom prst="rect">
            <a:avLst/>
          </a:prstGeom>
          <a:noFill/>
        </p:spPr>
        <p:txBody>
          <a:bodyPr wrap="square" lIns="76200" tIns="25400" rIns="76200" bIns="25400">
            <a:noAutofit/>
          </a:bodyPr>
          <a:lstStyle/>
          <a:p>
            <a:pPr algn="l"/>
            <a:r>
              <a:rPr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 </a:t>
            </a:r>
            <a:r>
              <a:rPr sz="900" b="0" dirty="0" err="1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DMU別対応ポイント</a:t>
            </a:r>
            <a:r>
              <a:rPr lang="en-US" altLang="ja-JP"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sz="900" b="0" dirty="0" err="1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金色枠</a:t>
            </a:r>
            <a:r>
              <a:rPr lang="en-US" altLang="ja-JP"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sz="900" b="0" dirty="0" err="1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に各関与者への訴求内容を記入</a:t>
            </a:r>
            <a:r>
              <a:rPr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。「B to B </a:t>
            </a:r>
            <a:r>
              <a:rPr sz="900" b="0" dirty="0" err="1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専用」テンプレートとして購買意思決定プロセス全体をカバーするよう設計してください</a:t>
            </a:r>
            <a:r>
              <a:rPr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569</Words>
  <Application>Microsoft Office PowerPoint</Application>
  <PresentationFormat>ユーザー設定</PresentationFormat>
  <Paragraphs>43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2026-08-14T23:40:41Z</dcterms:modified>
  <cp:category/>
</cp:coreProperties>
</file>