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0C4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386" y="65362"/>
            <a:ext cx="11640312" cy="470642"/>
          </a:xfrm>
          <a:prstGeom prst="rect">
            <a:avLst/>
          </a:prstGeom>
          <a:noFill/>
        </p:spPr>
        <p:txBody>
          <a:bodyPr wrap="square" lIns="76200" tIns="50800" rIns="76200" bIns="50800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⑦ 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新商品企画用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4P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分析テンプレート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19" y="576072"/>
            <a:ext cx="5059681" cy="189796"/>
          </a:xfrm>
          <a:prstGeom prst="rect">
            <a:avLst/>
          </a:prstGeom>
          <a:solidFill>
            <a:srgbClr val="0C4A6E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9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新商品名（仮）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19" y="758952"/>
            <a:ext cx="5059681" cy="212879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ctr"/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スマート家計簿アプリ</a:t>
            </a:r>
            <a:endParaRPr sz="85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61011" y="576072"/>
            <a:ext cx="1541423" cy="189796"/>
          </a:xfrm>
          <a:prstGeom prst="rect">
            <a:avLst/>
          </a:prstGeom>
          <a:solidFill>
            <a:srgbClr val="0C4A6E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9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発売予定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1011" y="758952"/>
            <a:ext cx="1541423" cy="220573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ctr"/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2026年10月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55747" y="576073"/>
            <a:ext cx="1330410" cy="189796"/>
          </a:xfrm>
          <a:prstGeom prst="rect">
            <a:avLst/>
          </a:prstGeom>
          <a:solidFill>
            <a:srgbClr val="0C4A6E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9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担当PM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55747" y="758953"/>
            <a:ext cx="1330410" cy="220573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ctr"/>
            <a:r>
              <a:rPr sz="1100" b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山田 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39469" y="576072"/>
            <a:ext cx="1330411" cy="189796"/>
          </a:xfrm>
          <a:prstGeom prst="rect">
            <a:avLst/>
          </a:prstGeom>
          <a:solidFill>
            <a:srgbClr val="0C4A6E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9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企画ステータス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39469" y="758952"/>
            <a:ext cx="1330411" cy="220573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ctr"/>
            <a:r>
              <a:rPr sz="1100" b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仮説検証フェーズ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67287" y="576072"/>
            <a:ext cx="1330411" cy="189796"/>
          </a:xfrm>
          <a:prstGeom prst="rect">
            <a:avLst/>
          </a:prstGeom>
          <a:solidFill>
            <a:srgbClr val="0C4A6E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作成日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67287" y="758952"/>
            <a:ext cx="1330411" cy="220573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ctr"/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 / </a:t>
            </a:r>
            <a:r>
              <a:rPr lang="en-US" altLang="ja-JP"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/</a:t>
            </a:r>
            <a:r>
              <a:rPr lang="en-US" altLang="ja-JP"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endParaRPr sz="110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4320" y="1070008"/>
            <a:ext cx="1874519" cy="223138"/>
          </a:xfrm>
          <a:prstGeom prst="rect">
            <a:avLst/>
          </a:prstGeom>
          <a:solidFill>
            <a:srgbClr val="0C4A6E"/>
          </a:solidFill>
        </p:spPr>
        <p:txBody>
          <a:bodyPr wrap="square" lIns="50800" tIns="38100" rIns="508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企画軸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94560" y="1070008"/>
            <a:ext cx="6263640" cy="223138"/>
          </a:xfrm>
          <a:prstGeom prst="rect">
            <a:avLst/>
          </a:prstGeom>
          <a:solidFill>
            <a:srgbClr val="0369A1"/>
          </a:solidFill>
        </p:spPr>
        <p:txBody>
          <a:bodyPr wrap="square" lIns="50800" tIns="38100" rIns="508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企画内容・基本方針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49640" y="1070008"/>
            <a:ext cx="3364992" cy="223138"/>
          </a:xfrm>
          <a:prstGeom prst="rect">
            <a:avLst/>
          </a:prstGeom>
          <a:solidFill>
            <a:srgbClr val="0369A1"/>
          </a:solidFill>
        </p:spPr>
        <p:txBody>
          <a:bodyPr wrap="square" lIns="50800" tIns="38100" rIns="508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検証ポイント・KPI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" y="1363784"/>
            <a:ext cx="1874519" cy="736878"/>
          </a:xfrm>
          <a:prstGeom prst="rect">
            <a:avLst/>
          </a:prstGeom>
          <a:solidFill>
            <a:srgbClr val="0C4A6E"/>
          </a:solidFill>
          <a:ln w="6350">
            <a:solidFill>
              <a:srgbClr val="083856"/>
            </a:solidFill>
          </a:ln>
        </p:spPr>
        <p:txBody>
          <a:bodyPr wrap="square" lIns="50800" tIns="127000" rIns="50800" bIns="50800" anchor="ctr">
            <a:noAutofit/>
          </a:bodyPr>
          <a:lstStyle/>
          <a:p>
            <a:pPr algn="ctr"/>
            <a:r>
              <a:rPr sz="15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誰に</a:t>
            </a:r>
          </a:p>
          <a:p>
            <a:pPr algn="ctr"/>
            <a:r>
              <a:rPr sz="800" b="0" dirty="0">
                <a:solidFill>
                  <a:srgbClr val="CCE8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ターゲット顧客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4560" y="1402696"/>
            <a:ext cx="6263640" cy="661603"/>
          </a:xfrm>
          <a:prstGeom prst="rect">
            <a:avLst/>
          </a:prstGeom>
          <a:solidFill>
            <a:srgbClr val="BAE6FD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r>
              <a:rPr sz="85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仮説: 20〜35歳の一人暮らし・共働き世帯。家計管理に悩むが専用ツールを使いこなせていない層
ペルソナ: 佐藤 咲（28歳・都内OL・月収28万）— スマホ派、SNS日常的、外食多め、貯金が進まない
インサイト: 「アプリ入力が面倒で3日坊主」「銀行残高を見るのが怖い」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49640" y="1402696"/>
            <a:ext cx="3364992" cy="677108"/>
          </a:xfrm>
          <a:prstGeom prst="rect">
            <a:avLst/>
          </a:prstGeom>
          <a:solidFill>
            <a:srgbClr val="EBF5FF"/>
          </a:solidFill>
          <a:ln w="9525">
            <a:solidFill>
              <a:srgbClr val="0369A1"/>
            </a:solidFill>
          </a:ln>
        </p:spPr>
        <p:txBody>
          <a:bodyPr wrap="square" lIns="101600" tIns="76200" rIns="76200" bIns="76200">
            <a:spAutoFit/>
          </a:bodyPr>
          <a:lstStyle/>
          <a:p>
            <a:r>
              <a:rPr sz="850">
                <a:solidFill>
                  <a:srgbClr val="0C4A6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TAM: 家計簿アプリ市場 約1,200万DL/年
SOM目標: 初年度 10万DL
NPS: +40以上
DAU/MAU比率: ≥35%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" y="2441607"/>
            <a:ext cx="1874519" cy="736878"/>
          </a:xfrm>
          <a:prstGeom prst="rect">
            <a:avLst/>
          </a:prstGeom>
          <a:solidFill>
            <a:srgbClr val="0369A1"/>
          </a:solidFill>
          <a:ln w="6350">
            <a:solidFill>
              <a:srgbClr val="083856"/>
            </a:solidFill>
          </a:ln>
        </p:spPr>
        <p:txBody>
          <a:bodyPr wrap="square" lIns="50800" tIns="127000" rIns="50800" bIns="50800" anchor="ctr">
            <a:no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何を</a:t>
            </a:r>
          </a:p>
          <a:p>
            <a:pPr algn="ctr"/>
            <a:r>
              <a:rPr sz="800" b="0">
                <a:solidFill>
                  <a:srgbClr val="CCE8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Product（製品）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94560" y="2499975"/>
            <a:ext cx="6263640" cy="661603"/>
          </a:xfrm>
          <a:prstGeom prst="rect">
            <a:avLst/>
          </a:prstGeom>
          <a:solidFill>
            <a:srgbClr val="E0F2FE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r>
              <a:rPr sz="85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仮説: AI家計分析＋音声入力で日常の入力コストを99%削減できる
コア機能: 銀行連携自動同期・AI予算提案・グラフビジュアル化・音声入力
差別化: 「貯め方アドバイス」機能、シンプルUI、導入ハードル最小化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49640" y="2499975"/>
            <a:ext cx="3364992" cy="677108"/>
          </a:xfrm>
          <a:prstGeom prst="rect">
            <a:avLst/>
          </a:prstGeom>
          <a:solidFill>
            <a:srgbClr val="EBF5FF"/>
          </a:solidFill>
          <a:ln w="9525">
            <a:solidFill>
              <a:srgbClr val="0369A1"/>
            </a:solidFill>
          </a:ln>
        </p:spPr>
        <p:txBody>
          <a:bodyPr wrap="square" lIns="101600" tIns="76200" rIns="76200" bIns="76200">
            <a:spAutoFit/>
          </a:bodyPr>
          <a:lstStyle/>
          <a:p>
            <a:r>
              <a:rPr sz="850">
                <a:solidFill>
                  <a:srgbClr val="0C4A6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検証: α版で日次能動入力ユーザーの離脱率測定
KPI: 7日継続率 ≥60%
KPI: 音声入力利用率 ≥40%
KPI: App Store評価 4.3以上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" y="3538888"/>
            <a:ext cx="1874519" cy="736878"/>
          </a:xfrm>
          <a:prstGeom prst="rect">
            <a:avLst/>
          </a:prstGeom>
          <a:solidFill>
            <a:srgbClr val="0C4A6E"/>
          </a:solidFill>
          <a:ln w="6350">
            <a:solidFill>
              <a:srgbClr val="083856"/>
            </a:solidFill>
          </a:ln>
        </p:spPr>
        <p:txBody>
          <a:bodyPr wrap="square" lIns="50800" tIns="127000" rIns="50800" bIns="50800" anchor="ctr">
            <a:no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いくらで</a:t>
            </a:r>
          </a:p>
          <a:p>
            <a:pPr algn="ctr"/>
            <a:r>
              <a:rPr sz="800" b="0">
                <a:solidFill>
                  <a:srgbClr val="CCE8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Price（価格）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94560" y="3597256"/>
            <a:ext cx="6263640" cy="661603"/>
          </a:xfrm>
          <a:prstGeom prst="rect">
            <a:avLst/>
          </a:prstGeom>
          <a:solidFill>
            <a:srgbClr val="BAE6FD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r>
              <a:rPr sz="85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仮説: 月額300円未満（コーヒー1杯以下）なら継続課金の心理ハードルが下がる
プラン: フリー（1銀行口座連携）/ プレミアム 月額298円
訴求: 「月2日分のランチ代で貯金力が上がる」心理的価格フレーミング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49640" y="3597256"/>
            <a:ext cx="3364992" cy="677108"/>
          </a:xfrm>
          <a:prstGeom prst="rect">
            <a:avLst/>
          </a:prstGeom>
          <a:solidFill>
            <a:srgbClr val="EBF5FF"/>
          </a:solidFill>
          <a:ln w="9525">
            <a:solidFill>
              <a:srgbClr val="0369A1"/>
            </a:solidFill>
          </a:ln>
        </p:spPr>
        <p:txBody>
          <a:bodyPr wrap="square" lIns="101600" tIns="76200" rIns="76200" bIns="76200">
            <a:spAutoFit/>
          </a:bodyPr>
          <a:lstStyle/>
          <a:p>
            <a:r>
              <a:rPr sz="850">
                <a:solidFill>
                  <a:srgbClr val="0C4A6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検証: フリー→有料転換率 ≥5%
KPI: MRR 6ヶ月目に100万円
KPI: チャーン率 ≤5%/月
KPI: LTV ≥3,576円（12ヶ月）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4320" y="4636168"/>
            <a:ext cx="1874519" cy="736878"/>
          </a:xfrm>
          <a:prstGeom prst="rect">
            <a:avLst/>
          </a:prstGeom>
          <a:solidFill>
            <a:srgbClr val="0369A1"/>
          </a:solidFill>
          <a:ln w="6350">
            <a:solidFill>
              <a:srgbClr val="083856"/>
            </a:solidFill>
          </a:ln>
        </p:spPr>
        <p:txBody>
          <a:bodyPr wrap="square" lIns="50800" tIns="127000" rIns="50800" bIns="50800" anchor="ctr">
            <a:no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どこで</a:t>
            </a:r>
          </a:p>
          <a:p>
            <a:pPr algn="ctr"/>
            <a:r>
              <a:rPr sz="800" b="0">
                <a:solidFill>
                  <a:srgbClr val="CCE8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Place（流通）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94560" y="4694536"/>
            <a:ext cx="6263640" cy="661603"/>
          </a:xfrm>
          <a:prstGeom prst="rect">
            <a:avLst/>
          </a:prstGeom>
          <a:solidFill>
            <a:srgbClr val="E0F2FE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r>
              <a:rPr sz="85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仮説: App Store / Google Play のオーガニック流入が主軸
サブ: 銀行アプリとのパートナー提携でバンドル配信を検討（三菱UFJ・楽天銀行）
ASO: 「家計簿」「節約」「自動連携」キーワードで上位表示を狙う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49640" y="4694536"/>
            <a:ext cx="3364992" cy="677108"/>
          </a:xfrm>
          <a:prstGeom prst="rect">
            <a:avLst/>
          </a:prstGeom>
          <a:solidFill>
            <a:srgbClr val="EBF5FF"/>
          </a:solidFill>
          <a:ln w="9525">
            <a:solidFill>
              <a:srgbClr val="0369A1"/>
            </a:solidFill>
          </a:ln>
        </p:spPr>
        <p:txBody>
          <a:bodyPr wrap="square" lIns="101600" tIns="76200" rIns="76200" bIns="76200">
            <a:spAutoFit/>
          </a:bodyPr>
          <a:lstStyle/>
          <a:p>
            <a:r>
              <a:rPr sz="850">
                <a:solidFill>
                  <a:srgbClr val="0C4A6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検証: インストール単価CPI ≤200円
KPI: オーガニック比率 ≥60%
KPI: 銀行パートナー提携 2社以上
KPI: ストアページCVR ≥35%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" y="5733447"/>
            <a:ext cx="1874519" cy="764312"/>
          </a:xfrm>
          <a:prstGeom prst="rect">
            <a:avLst/>
          </a:prstGeom>
          <a:solidFill>
            <a:srgbClr val="0C4A6E"/>
          </a:solidFill>
          <a:ln w="6350">
            <a:solidFill>
              <a:srgbClr val="083856"/>
            </a:solidFill>
          </a:ln>
        </p:spPr>
        <p:txBody>
          <a:bodyPr wrap="square" lIns="50800" tIns="127000" rIns="50800" bIns="50800" anchor="ctr">
            <a:no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どのように
届けるか</a:t>
            </a:r>
          </a:p>
          <a:p>
            <a:pPr algn="ctr"/>
            <a:r>
              <a:rPr sz="800" b="0">
                <a:solidFill>
                  <a:srgbClr val="CCE8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Promotion（販促）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94560" y="5791815"/>
            <a:ext cx="6263640" cy="661603"/>
          </a:xfrm>
          <a:prstGeom prst="rect">
            <a:avLst/>
          </a:prstGeom>
          <a:solidFill>
            <a:srgbClr val="BAE6FD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r>
              <a:rPr sz="85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仮説: 節約系TikTok・Instagramのバズで1万DL達成可能（20〜35歳女性メイン）
施策: フォロワー5万〜のインフルエンサー10名にPR依頼・プレリリース特典配布
コンテンツ: 「貯金できない理由」「節約ルーティン」「家計公開」動画シリーズ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49640" y="5791815"/>
            <a:ext cx="3364992" cy="677108"/>
          </a:xfrm>
          <a:prstGeom prst="rect">
            <a:avLst/>
          </a:prstGeom>
          <a:solidFill>
            <a:srgbClr val="EBF5FF"/>
          </a:solidFill>
          <a:ln w="9525">
            <a:solidFill>
              <a:srgbClr val="0369A1"/>
            </a:solidFill>
          </a:ln>
        </p:spPr>
        <p:txBody>
          <a:bodyPr wrap="square" lIns="101600" tIns="76200" rIns="76200" bIns="76200">
            <a:spAutoFit/>
          </a:bodyPr>
          <a:lstStyle/>
          <a:p>
            <a:r>
              <a:rPr sz="850">
                <a:solidFill>
                  <a:srgbClr val="0C4A6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検証: プレリリースのウェイトリスト登録 500件
KPI: インフルエンサー投稿ER ≥4%
KPI: TikTok再生数 累計10万回
KPI: 初月DL 2万件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74320" y="6541071"/>
            <a:ext cx="11640312" cy="189796"/>
          </a:xfrm>
          <a:prstGeom prst="rect">
            <a:avLst/>
          </a:prstGeom>
          <a:noFill/>
        </p:spPr>
        <p:txBody>
          <a:bodyPr wrap="square" lIns="76200" tIns="25400" rIns="76200" bIns="25400">
            <a:spAutoFit/>
          </a:bodyPr>
          <a:lstStyle/>
          <a:p>
            <a:pPr algn="l"/>
            <a:r>
              <a:rPr sz="900" b="0" dirty="0">
                <a:solidFill>
                  <a:srgbClr val="5555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 「誰に・何を・いくらで・どこで・どのように届けるか」の5軸で企画方針を整理し、右列の検証KPIで仮説を測定してください。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404</Words>
  <Application>Microsoft Office PowerPoint</Application>
  <PresentationFormat>ユーザー設定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2026-08-14T23:06:08Z</dcterms:modified>
  <cp:category/>
</cp:coreProperties>
</file>