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DA5B-C2FB-40AE-A5DD-3A87F1D2C77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BAB31-1B94-4580-B9A4-46974042D5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246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BAB31-1B94-4580-B9A4-46974042D5F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7474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" y="109728"/>
            <a:ext cx="11521440" cy="460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② PowerPoint1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枚型</a:t>
            </a: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4P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分析テンプレート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-49107" y="667512"/>
            <a:ext cx="11640312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74320" y="894632"/>
            <a:ext cx="11320272" cy="365745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4048" y="965538"/>
            <a:ext cx="201168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製品・サービス名：</a:t>
            </a:r>
          </a:p>
        </p:txBody>
      </p:sp>
      <p:sp>
        <p:nvSpPr>
          <p:cNvPr id="8" name="Rectangle 7"/>
          <p:cNvSpPr/>
          <p:nvPr/>
        </p:nvSpPr>
        <p:spPr>
          <a:xfrm>
            <a:off x="2468880" y="947251"/>
            <a:ext cx="3657600" cy="25603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32888" y="942845"/>
            <a:ext cx="35295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例）クラウド型在庫管理システム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965538"/>
            <a:ext cx="16459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ターゲット市場：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21040" y="947251"/>
            <a:ext cx="3273552" cy="292608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04838" y="951758"/>
            <a:ext cx="34381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例）中小製造業・卸売業</a:t>
            </a: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BF7F687D-D2BF-ED7B-060F-DDBA7694BF03}"/>
              </a:ext>
            </a:extLst>
          </p:cNvPr>
          <p:cNvGrpSpPr/>
          <p:nvPr/>
        </p:nvGrpSpPr>
        <p:grpSpPr>
          <a:xfrm>
            <a:off x="1203770" y="1438251"/>
            <a:ext cx="9884780" cy="5285658"/>
            <a:chOff x="2056698" y="6865442"/>
            <a:chExt cx="8626637" cy="7617401"/>
          </a:xfrm>
        </p:grpSpPr>
        <p:grpSp>
          <p:nvGrpSpPr>
            <p:cNvPr id="67" name="グループ化 66">
              <a:extLst>
                <a:ext uri="{FF2B5EF4-FFF2-40B4-BE49-F238E27FC236}">
                  <a16:creationId xmlns:a16="http://schemas.microsoft.com/office/drawing/2014/main" id="{FD7E42E0-21F7-7CCB-B683-5B62C549D891}"/>
                </a:ext>
              </a:extLst>
            </p:cNvPr>
            <p:cNvGrpSpPr/>
            <p:nvPr/>
          </p:nvGrpSpPr>
          <p:grpSpPr>
            <a:xfrm>
              <a:off x="2056698" y="6865442"/>
              <a:ext cx="8626637" cy="7617401"/>
              <a:chOff x="2056698" y="6865442"/>
              <a:chExt cx="8626637" cy="7617401"/>
            </a:xfrm>
          </p:grpSpPr>
          <p:sp>
            <p:nvSpPr>
              <p:cNvPr id="68" name="四角形: 上の 2 つの角を丸める 67">
                <a:extLst>
                  <a:ext uri="{FF2B5EF4-FFF2-40B4-BE49-F238E27FC236}">
                    <a16:creationId xmlns:a16="http://schemas.microsoft.com/office/drawing/2014/main" id="{51602D14-B132-BFF5-F8E0-3362ABDAE661}"/>
                  </a:ext>
                </a:extLst>
              </p:cNvPr>
              <p:cNvSpPr/>
              <p:nvPr/>
            </p:nvSpPr>
            <p:spPr>
              <a:xfrm>
                <a:off x="2056698" y="6865442"/>
                <a:ext cx="4221744" cy="3406012"/>
              </a:xfrm>
              <a:prstGeom prst="round2SameRect">
                <a:avLst>
                  <a:gd name="adj1" fmla="val 8000"/>
                  <a:gd name="adj2" fmla="val 0"/>
                </a:avLst>
              </a:prstGeom>
              <a:solidFill>
                <a:schemeClr val="accent2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" name="フリーフォーム: 図形 68">
                <a:extLst>
                  <a:ext uri="{FF2B5EF4-FFF2-40B4-BE49-F238E27FC236}">
                    <a16:creationId xmlns:a16="http://schemas.microsoft.com/office/drawing/2014/main" id="{CFBB78FD-8CAB-3AC4-DF96-5A40F2364D9F}"/>
                  </a:ext>
                </a:extLst>
              </p:cNvPr>
              <p:cNvSpPr/>
              <p:nvPr/>
            </p:nvSpPr>
            <p:spPr>
              <a:xfrm>
                <a:off x="2056698" y="9854007"/>
                <a:ext cx="4221744" cy="690535"/>
              </a:xfrm>
              <a:custGeom>
                <a:avLst/>
                <a:gdLst>
                  <a:gd name="connsiteX0" fmla="*/ 0 w 4221744"/>
                  <a:gd name="connsiteY0" fmla="*/ 0 h 690535"/>
                  <a:gd name="connsiteX1" fmla="*/ 4221744 w 4221744"/>
                  <a:gd name="connsiteY1" fmla="*/ 0 h 690535"/>
                  <a:gd name="connsiteX2" fmla="*/ 4221744 w 4221744"/>
                  <a:gd name="connsiteY2" fmla="*/ 690535 h 690535"/>
                  <a:gd name="connsiteX3" fmla="*/ 0 w 4221744"/>
                  <a:gd name="connsiteY3" fmla="*/ 690535 h 690535"/>
                  <a:gd name="connsiteX4" fmla="*/ 0 w 4221744"/>
                  <a:gd name="connsiteY4" fmla="*/ 0 h 690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1744" h="690535">
                    <a:moveTo>
                      <a:pt x="0" y="0"/>
                    </a:moveTo>
                    <a:lnTo>
                      <a:pt x="4221744" y="0"/>
                    </a:lnTo>
                    <a:lnTo>
                      <a:pt x="4221744" y="690535"/>
                    </a:lnTo>
                    <a:lnTo>
                      <a:pt x="0" y="690535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none" lIns="0" tIns="0" rIns="1279165" bIns="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400" b="1" kern="1200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Product（</a:t>
                </a:r>
                <a:r>
                  <a:rPr lang="ja-JP" altLang="en-US" sz="2400" b="1" kern="1200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製品）</a:t>
                </a:r>
                <a:endParaRPr kumimoji="1" lang="ja-JP" altLang="en-US" sz="2400" kern="1200" dirty="0"/>
              </a:p>
            </p:txBody>
          </p:sp>
          <p:sp>
            <p:nvSpPr>
              <p:cNvPr id="71" name="四角形: 上の 2 つの角を丸める 70">
                <a:extLst>
                  <a:ext uri="{FF2B5EF4-FFF2-40B4-BE49-F238E27FC236}">
                    <a16:creationId xmlns:a16="http://schemas.microsoft.com/office/drawing/2014/main" id="{E871095D-F217-0204-24C9-19FD3011EB7D}"/>
                  </a:ext>
                </a:extLst>
              </p:cNvPr>
              <p:cNvSpPr/>
              <p:nvPr/>
            </p:nvSpPr>
            <p:spPr>
              <a:xfrm>
                <a:off x="6543387" y="6865442"/>
                <a:ext cx="4139948" cy="3406012"/>
              </a:xfrm>
              <a:prstGeom prst="round2SameRect">
                <a:avLst>
                  <a:gd name="adj1" fmla="val 8000"/>
                  <a:gd name="adj2" fmla="val 0"/>
                </a:avLst>
              </a:prstGeom>
              <a:solidFill>
                <a:schemeClr val="accent3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" name="フリーフォーム: 図形 71">
                <a:extLst>
                  <a:ext uri="{FF2B5EF4-FFF2-40B4-BE49-F238E27FC236}">
                    <a16:creationId xmlns:a16="http://schemas.microsoft.com/office/drawing/2014/main" id="{6DC7F970-0400-A607-36ED-49760F260AEF}"/>
                  </a:ext>
                </a:extLst>
              </p:cNvPr>
              <p:cNvSpPr/>
              <p:nvPr/>
            </p:nvSpPr>
            <p:spPr>
              <a:xfrm>
                <a:off x="6543387" y="9854007"/>
                <a:ext cx="4139948" cy="690535"/>
              </a:xfrm>
              <a:custGeom>
                <a:avLst/>
                <a:gdLst>
                  <a:gd name="connsiteX0" fmla="*/ 0 w 4139948"/>
                  <a:gd name="connsiteY0" fmla="*/ 0 h 690535"/>
                  <a:gd name="connsiteX1" fmla="*/ 4139948 w 4139948"/>
                  <a:gd name="connsiteY1" fmla="*/ 0 h 690535"/>
                  <a:gd name="connsiteX2" fmla="*/ 4139948 w 4139948"/>
                  <a:gd name="connsiteY2" fmla="*/ 690535 h 690535"/>
                  <a:gd name="connsiteX3" fmla="*/ 0 w 4139948"/>
                  <a:gd name="connsiteY3" fmla="*/ 690535 h 690535"/>
                  <a:gd name="connsiteX4" fmla="*/ 0 w 4139948"/>
                  <a:gd name="connsiteY4" fmla="*/ 0 h 690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9948" h="690535">
                    <a:moveTo>
                      <a:pt x="0" y="0"/>
                    </a:moveTo>
                    <a:lnTo>
                      <a:pt x="4139948" y="0"/>
                    </a:lnTo>
                    <a:lnTo>
                      <a:pt x="4139948" y="690535"/>
                    </a:lnTo>
                    <a:lnTo>
                      <a:pt x="0" y="690535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none" lIns="0" tIns="0" rIns="0" bIns="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400" b="1" kern="1200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Price（</a:t>
                </a:r>
                <a:r>
                  <a:rPr lang="ja-JP" altLang="en-US" sz="2400" b="1" kern="1200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価格）</a:t>
                </a:r>
                <a:endParaRPr kumimoji="1" lang="ja-JP" altLang="en-US" sz="2400" kern="1200" dirty="0"/>
              </a:p>
            </p:txBody>
          </p:sp>
          <p:sp>
            <p:nvSpPr>
              <p:cNvPr id="74" name="四角形: 上の 2 つの角を丸める 73">
                <a:extLst>
                  <a:ext uri="{FF2B5EF4-FFF2-40B4-BE49-F238E27FC236}">
                    <a16:creationId xmlns:a16="http://schemas.microsoft.com/office/drawing/2014/main" id="{B7701E7C-EF3E-E35C-542D-105F955E08BB}"/>
                  </a:ext>
                </a:extLst>
              </p:cNvPr>
              <p:cNvSpPr/>
              <p:nvPr/>
            </p:nvSpPr>
            <p:spPr>
              <a:xfrm>
                <a:off x="2056698" y="10792434"/>
                <a:ext cx="4221744" cy="3406012"/>
              </a:xfrm>
              <a:prstGeom prst="round2SameRect">
                <a:avLst>
                  <a:gd name="adj1" fmla="val 8000"/>
                  <a:gd name="adj2" fmla="val 0"/>
                </a:avLst>
              </a:prstGeom>
              <a:solidFill>
                <a:schemeClr val="accent4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5" name="フリーフォーム: 図形 74">
                <a:extLst>
                  <a:ext uri="{FF2B5EF4-FFF2-40B4-BE49-F238E27FC236}">
                    <a16:creationId xmlns:a16="http://schemas.microsoft.com/office/drawing/2014/main" id="{9F769831-D584-EF75-D67C-EBFEB6961B89}"/>
                  </a:ext>
                </a:extLst>
              </p:cNvPr>
              <p:cNvSpPr/>
              <p:nvPr/>
            </p:nvSpPr>
            <p:spPr>
              <a:xfrm>
                <a:off x="2056698" y="13781000"/>
                <a:ext cx="4221744" cy="690535"/>
              </a:xfrm>
              <a:custGeom>
                <a:avLst/>
                <a:gdLst>
                  <a:gd name="connsiteX0" fmla="*/ 0 w 4221744"/>
                  <a:gd name="connsiteY0" fmla="*/ 0 h 690535"/>
                  <a:gd name="connsiteX1" fmla="*/ 4221744 w 4221744"/>
                  <a:gd name="connsiteY1" fmla="*/ 0 h 690535"/>
                  <a:gd name="connsiteX2" fmla="*/ 4221744 w 4221744"/>
                  <a:gd name="connsiteY2" fmla="*/ 690535 h 690535"/>
                  <a:gd name="connsiteX3" fmla="*/ 0 w 4221744"/>
                  <a:gd name="connsiteY3" fmla="*/ 690535 h 690535"/>
                  <a:gd name="connsiteX4" fmla="*/ 0 w 4221744"/>
                  <a:gd name="connsiteY4" fmla="*/ 0 h 690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1744" h="690535">
                    <a:moveTo>
                      <a:pt x="0" y="0"/>
                    </a:moveTo>
                    <a:lnTo>
                      <a:pt x="4221744" y="0"/>
                    </a:lnTo>
                    <a:lnTo>
                      <a:pt x="4221744" y="690535"/>
                    </a:lnTo>
                    <a:lnTo>
                      <a:pt x="0" y="690535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none" lIns="0" tIns="0" rIns="1279165" bIns="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400" b="1" kern="1200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Place（</a:t>
                </a:r>
                <a:r>
                  <a:rPr lang="ja-JP" altLang="en-US" sz="2400" b="1" kern="1200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流通）</a:t>
                </a:r>
                <a:endParaRPr kumimoji="1" lang="ja-JP" altLang="en-US" sz="2400" kern="1200" dirty="0"/>
              </a:p>
            </p:txBody>
          </p:sp>
          <p:sp>
            <p:nvSpPr>
              <p:cNvPr id="77" name="四角形: 上の 2 つの角を丸める 76">
                <a:extLst>
                  <a:ext uri="{FF2B5EF4-FFF2-40B4-BE49-F238E27FC236}">
                    <a16:creationId xmlns:a16="http://schemas.microsoft.com/office/drawing/2014/main" id="{89FFC974-0F8B-4ACE-D7C7-A94047138C8A}"/>
                  </a:ext>
                </a:extLst>
              </p:cNvPr>
              <p:cNvSpPr/>
              <p:nvPr/>
            </p:nvSpPr>
            <p:spPr>
              <a:xfrm>
                <a:off x="6532082" y="10803793"/>
                <a:ext cx="4139948" cy="3406012"/>
              </a:xfrm>
              <a:prstGeom prst="round2SameRect">
                <a:avLst>
                  <a:gd name="adj1" fmla="val 8000"/>
                  <a:gd name="adj2" fmla="val 0"/>
                </a:avLst>
              </a:prstGeom>
              <a:solidFill>
                <a:schemeClr val="accent5">
                  <a:lumMod val="20000"/>
                  <a:lumOff val="80000"/>
                  <a:alpha val="90000"/>
                </a:schemeClr>
              </a:solidFill>
            </p:spPr>
            <p:style>
              <a:lnRef idx="2">
                <a:schemeClr val="accent5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8" name="フリーフォーム: 図形 77">
                <a:extLst>
                  <a:ext uri="{FF2B5EF4-FFF2-40B4-BE49-F238E27FC236}">
                    <a16:creationId xmlns:a16="http://schemas.microsoft.com/office/drawing/2014/main" id="{B9E0DFFC-0615-D1D4-23A2-8A3A52C11A31}"/>
                  </a:ext>
                </a:extLst>
              </p:cNvPr>
              <p:cNvSpPr/>
              <p:nvPr/>
            </p:nvSpPr>
            <p:spPr>
              <a:xfrm>
                <a:off x="6529790" y="13792308"/>
                <a:ext cx="4139948" cy="690535"/>
              </a:xfrm>
              <a:custGeom>
                <a:avLst/>
                <a:gdLst>
                  <a:gd name="connsiteX0" fmla="*/ 0 w 4139948"/>
                  <a:gd name="connsiteY0" fmla="*/ 0 h 690535"/>
                  <a:gd name="connsiteX1" fmla="*/ 4139948 w 4139948"/>
                  <a:gd name="connsiteY1" fmla="*/ 0 h 690535"/>
                  <a:gd name="connsiteX2" fmla="*/ 4139948 w 4139948"/>
                  <a:gd name="connsiteY2" fmla="*/ 690535 h 690535"/>
                  <a:gd name="connsiteX3" fmla="*/ 0 w 4139948"/>
                  <a:gd name="connsiteY3" fmla="*/ 690535 h 690535"/>
                  <a:gd name="connsiteX4" fmla="*/ 0 w 4139948"/>
                  <a:gd name="connsiteY4" fmla="*/ 0 h 690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9948" h="690535">
                    <a:moveTo>
                      <a:pt x="0" y="0"/>
                    </a:moveTo>
                    <a:lnTo>
                      <a:pt x="4139948" y="0"/>
                    </a:lnTo>
                    <a:lnTo>
                      <a:pt x="4139948" y="690535"/>
                    </a:lnTo>
                    <a:lnTo>
                      <a:pt x="0" y="690535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5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none" lIns="0" tIns="0" rIns="0" bIns="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400" b="1" kern="1200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Promotion（</a:t>
                </a:r>
                <a:r>
                  <a:rPr lang="ja-JP" altLang="en-US" sz="2400" b="1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販促</a:t>
                </a:r>
                <a:r>
                  <a:rPr lang="ja-JP" altLang="en-US" sz="2400" b="1" kern="1200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）</a:t>
                </a:r>
                <a:endParaRPr kumimoji="1" lang="ja-JP" altLang="en-US" sz="2400" kern="1200" dirty="0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246576" y="7026486"/>
              <a:ext cx="361418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1F3864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コア機能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344452" y="7348142"/>
              <a:ext cx="3782028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リアルタイム在庫追跡・自動発注・マルチロケーション対応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16436" y="7740577"/>
              <a:ext cx="3614183" cy="443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1F3864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品質水準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314312" y="8062232"/>
              <a:ext cx="3575582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99.9%稼働率・クラウドSaaS型・スマホ対応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46576" y="8450233"/>
              <a:ext cx="361418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1F3864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ブランド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344452" y="8771888"/>
              <a:ext cx="3575582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>
                  <a:latin typeface="Meiryo UI" panose="020B0604030504040204" pitchFamily="50" charset="-128"/>
                  <a:ea typeface="Meiryo UI" panose="020B0604030504040204" pitchFamily="50" charset="-128"/>
                </a:rPr>
                <a:t>使いやすさ・日本語サポート充実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16436" y="9110523"/>
              <a:ext cx="361418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1F3864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差別化点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314312" y="9465540"/>
              <a:ext cx="3575582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>
                  <a:latin typeface="Meiryo UI" panose="020B0604030504040204" pitchFamily="50" charset="-128"/>
                  <a:ea typeface="Meiryo UI" panose="020B0604030504040204" pitchFamily="50" charset="-128"/>
                </a:rPr>
                <a:t>導入2週間・既存ERPとAPI連携可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31534" y="7027155"/>
              <a:ext cx="373595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2E75B6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基本料金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829411" y="7348811"/>
              <a:ext cx="3553080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月額9,800円〜（ユーザー数無制限プランあり）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731534" y="7761517"/>
              <a:ext cx="373595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2E75B6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価格戦略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829411" y="8083174"/>
              <a:ext cx="3553080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競合比較型。中小向けに価格を抑える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731535" y="8443190"/>
              <a:ext cx="261518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>
                  <a:solidFill>
                    <a:srgbClr val="2E75B6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オプション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829411" y="8764844"/>
              <a:ext cx="3553080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導入支援パック +30,000円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761674" y="9154309"/>
              <a:ext cx="373595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2E75B6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割引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859551" y="9475964"/>
              <a:ext cx="3553080" cy="277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年払い2ヶ月分無料。紹介割引5%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314311" y="10934183"/>
              <a:ext cx="352436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4F81BD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チャネル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412188" y="11309473"/>
              <a:ext cx="335184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公式サイト直販・IT商社経由・代理店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309889" y="11576797"/>
              <a:ext cx="352436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4F81BD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エリア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407766" y="11948495"/>
              <a:ext cx="335184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>
                  <a:latin typeface="Meiryo UI" panose="020B0604030504040204" pitchFamily="50" charset="-128"/>
                  <a:ea typeface="Meiryo UI" panose="020B0604030504040204" pitchFamily="50" charset="-128"/>
                </a:rPr>
                <a:t>全国対応（海外展開は未定）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279749" y="12209444"/>
              <a:ext cx="352436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4F81BD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導入方法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377626" y="12581141"/>
              <a:ext cx="335184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>
                  <a:latin typeface="Meiryo UI" panose="020B0604030504040204" pitchFamily="50" charset="-128"/>
                  <a:ea typeface="Meiryo UI" panose="020B0604030504040204" pitchFamily="50" charset="-128"/>
                </a:rPr>
                <a:t>オンライン申込・無料トライアル14日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296270" y="12884684"/>
              <a:ext cx="352436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4F81BD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配送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394147" y="13256382"/>
              <a:ext cx="335184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>
                  <a:latin typeface="Meiryo UI" panose="020B0604030504040204" pitchFamily="50" charset="-128"/>
                  <a:ea typeface="Meiryo UI" panose="020B0604030504040204" pitchFamily="50" charset="-128"/>
                </a:rPr>
                <a:t>クラウド型のため物理配送なし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748130" y="10918045"/>
              <a:ext cx="33697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7696BE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広告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846007" y="11289743"/>
              <a:ext cx="32048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>
                  <a:latin typeface="Meiryo UI" panose="020B0604030504040204" pitchFamily="50" charset="-128"/>
                  <a:ea typeface="Meiryo UI" panose="020B0604030504040204" pitchFamily="50" charset="-128"/>
                </a:rPr>
                <a:t>Google広告・SEO・業界紙掲載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761674" y="11573494"/>
              <a:ext cx="33697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>
                  <a:solidFill>
                    <a:srgbClr val="7696BE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SNS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859551" y="11945192"/>
              <a:ext cx="32048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LinkedIn・X（製造業コミュニティ）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748678" y="12259185"/>
              <a:ext cx="33697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7696BE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展示会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846555" y="12630882"/>
              <a:ext cx="32048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>
                  <a:latin typeface="Meiryo UI" panose="020B0604030504040204" pitchFamily="50" charset="-128"/>
                  <a:ea typeface="Meiryo UI" panose="020B0604030504040204" pitchFamily="50" charset="-128"/>
                </a:rPr>
                <a:t>製造業展 / SCM Japan 出展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748678" y="12860945"/>
              <a:ext cx="33697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400" b="1" dirty="0">
                  <a:solidFill>
                    <a:srgbClr val="7696BE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リード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846555" y="13232643"/>
              <a:ext cx="32048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sz="12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ホワイトペーパー無料配布・セミナー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135</Words>
  <Application>Microsoft Office PowerPoint</Application>
  <PresentationFormat>ユーザー設定</PresentationFormat>
  <Paragraphs>42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3</cp:revision>
  <dcterms:created xsi:type="dcterms:W3CDTF">2013-01-27T09:14:16Z</dcterms:created>
  <dcterms:modified xsi:type="dcterms:W3CDTF">2026-08-17T10:55:04Z</dcterms:modified>
  <cp:category/>
</cp:coreProperties>
</file>