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796" autoAdjust="0"/>
  </p:normalViewPr>
  <p:slideViewPr>
    <p:cSldViewPr snapToGrid="0" snapToObjects="1">
      <p:cViewPr varScale="1">
        <p:scale>
          <a:sx n="95" d="100"/>
          <a:sy n="95" d="100"/>
        </p:scale>
        <p:origin x="17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EB7401-6438-46CD-9099-ABDD122686C9}" type="datetimeFigureOut">
              <a:rPr kumimoji="1" lang="ja-JP" altLang="en-US" smtClean="0"/>
              <a:t>2026/8/16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58460B-727C-44CD-B22B-B37B05D981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2519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58460B-727C-44CD-B22B-B37B05D98175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478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0040" y="109728"/>
            <a:ext cx="11521440" cy="4603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altLang="ja-JP" sz="1800" b="1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⑩ 4P</a:t>
            </a:r>
            <a:r>
              <a:rPr lang="ja-JP" altLang="ja-JP" sz="1800" b="1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・</a:t>
            </a:r>
            <a:r>
              <a:rPr lang="en-US" altLang="ja-JP" sz="1800" b="1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4C</a:t>
            </a:r>
            <a:r>
              <a:rPr lang="ja-JP" altLang="ja-JP" sz="1800" b="1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比較テンプレート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274320" y="667512"/>
            <a:ext cx="11640312" cy="0"/>
          </a:xfrm>
          <a:prstGeom prst="line">
            <a:avLst/>
          </a:prstGeom>
          <a:ln w="6350">
            <a:solidFill>
              <a:srgbClr val="D9D9D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74320" y="749808"/>
            <a:ext cx="1164031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4P（企業側の提供視点）と4C（顧客側の受取視点）を対応させることで、戦略の「顧客ズレ」を見つけやすくなります</a:t>
            </a:r>
          </a:p>
        </p:txBody>
      </p:sp>
      <p:sp>
        <p:nvSpPr>
          <p:cNvPr id="7" name="Rectangle 6"/>
          <p:cNvSpPr/>
          <p:nvPr/>
        </p:nvSpPr>
        <p:spPr>
          <a:xfrm>
            <a:off x="213360" y="1001775"/>
            <a:ext cx="2468880" cy="292608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3360" y="1001775"/>
            <a:ext cx="2468880" cy="29260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36576" rIns="54864" bIns="36576" rtlCol="0" anchor="ctr"/>
          <a:lstStyle/>
          <a:p>
            <a:pPr algn="ctr"/>
            <a:r>
              <a:rPr sz="9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4P（企業視点）</a:t>
            </a:r>
          </a:p>
        </p:txBody>
      </p:sp>
      <p:sp>
        <p:nvSpPr>
          <p:cNvPr id="9" name="Rectangle 8"/>
          <p:cNvSpPr/>
          <p:nvPr/>
        </p:nvSpPr>
        <p:spPr>
          <a:xfrm>
            <a:off x="2746248" y="1001775"/>
            <a:ext cx="2587752" cy="292608"/>
          </a:xfrm>
          <a:prstGeom prst="rect">
            <a:avLst/>
          </a:prstGeom>
          <a:solidFill>
            <a:srgbClr val="7676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746248" y="1001775"/>
            <a:ext cx="2587752" cy="29260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36576" rIns="54864" bIns="36576" rtlCol="0" anchor="ctr"/>
          <a:lstStyle/>
          <a:p>
            <a:pPr algn="ctr"/>
            <a:r>
              <a:rPr sz="9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企業の戦略・施策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38392" y="1001775"/>
            <a:ext cx="2468880" cy="292608"/>
          </a:xfrm>
          <a:prstGeom prst="rect">
            <a:avLst/>
          </a:prstGeom>
          <a:solidFill>
            <a:srgbClr val="5482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438392" y="1001775"/>
            <a:ext cx="2468880" cy="29260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36576" rIns="54864" bIns="36576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4C（顧客視点）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971280" y="1001775"/>
            <a:ext cx="2948494" cy="292602"/>
          </a:xfrm>
          <a:prstGeom prst="rect">
            <a:avLst/>
          </a:prstGeom>
          <a:solidFill>
            <a:srgbClr val="5459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971280" y="1001775"/>
            <a:ext cx="2948494" cy="29259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36576" rIns="54864" bIns="36576" rtlCol="0" anchor="ctr"/>
          <a:lstStyle/>
          <a:p>
            <a:pPr algn="ctr"/>
            <a:r>
              <a:rPr sz="900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顧客が感じる価値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13360" y="1330960"/>
            <a:ext cx="2468880" cy="1261872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13360" y="1330960"/>
            <a:ext cx="2468880" cy="126187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36576" rIns="54864" bIns="36576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Product</a:t>
            </a:r>
          </a:p>
          <a:p>
            <a:pPr algn="ctr"/>
            <a:r>
              <a:rPr sz="12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（製品）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746248" y="1330960"/>
            <a:ext cx="2587752" cy="1261872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sz="10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10256" y="1385824"/>
            <a:ext cx="2508994" cy="7525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sz="1000" b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クラウドSaaS・AI需要予測搭載</a:t>
            </a:r>
          </a:p>
          <a:p>
            <a:pPr algn="l">
              <a:lnSpc>
                <a:spcPct val="150000"/>
              </a:lnSpc>
            </a:pPr>
            <a:r>
              <a:rPr sz="1000" b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・スマートフォン対応（2026Q4）</a:t>
            </a:r>
          </a:p>
          <a:p>
            <a:pPr algn="l">
              <a:lnSpc>
                <a:spcPct val="150000"/>
              </a:lnSpc>
            </a:pPr>
            <a:r>
              <a:rPr sz="1000" b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・API連携で既存システムと接続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38391" y="1824736"/>
            <a:ext cx="45719" cy="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438392" y="1330960"/>
            <a:ext cx="2468880" cy="1261872"/>
          </a:xfrm>
          <a:prstGeom prst="rect">
            <a:avLst/>
          </a:prstGeom>
          <a:solidFill>
            <a:srgbClr val="5482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438392" y="1330960"/>
            <a:ext cx="2468880" cy="126187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36576" rIns="54864" bIns="36576" rtlCol="0" anchor="ctr"/>
          <a:lstStyle/>
          <a:p>
            <a:pPr algn="ctr"/>
            <a:r>
              <a:rPr sz="1200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Customer Value</a:t>
            </a:r>
          </a:p>
          <a:p>
            <a:pPr algn="ctr"/>
            <a:r>
              <a:rPr sz="1200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（顧客価値）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971279" y="1330960"/>
            <a:ext cx="2948495" cy="1261872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035288" y="1385824"/>
            <a:ext cx="279729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54595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現場の手間を1/3に削減</a:t>
            </a:r>
          </a:p>
          <a:p>
            <a:pPr algn="l"/>
            <a:r>
              <a:rPr sz="1000" b="0">
                <a:solidFill>
                  <a:srgbClr val="54595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在庫切れリスクが減り、営業機会損失が防げる</a:t>
            </a:r>
          </a:p>
          <a:p>
            <a:pPr algn="l"/>
            <a:r>
              <a:rPr sz="1000" b="0">
                <a:solidFill>
                  <a:srgbClr val="54595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担当者スキルに依存しない運用が可能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13360" y="2656840"/>
            <a:ext cx="2468880" cy="1261872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13360" y="2656840"/>
            <a:ext cx="2468880" cy="126187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36576" rIns="54864" bIns="36576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Price</a:t>
            </a:r>
          </a:p>
          <a:p>
            <a:pPr algn="ctr"/>
            <a:r>
              <a:rPr sz="12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（価格）</a:t>
            </a:r>
          </a:p>
        </p:txBody>
      </p:sp>
      <p:sp>
        <p:nvSpPr>
          <p:cNvPr id="27" name="Rectangle 26"/>
          <p:cNvSpPr/>
          <p:nvPr/>
        </p:nvSpPr>
        <p:spPr>
          <a:xfrm>
            <a:off x="2746248" y="2656840"/>
            <a:ext cx="2587752" cy="1261872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sz="10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810256" y="2711704"/>
            <a:ext cx="2508994" cy="7525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sz="1000" b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月額9,800円〜。年払い2ヶ月無料</a:t>
            </a:r>
          </a:p>
          <a:p>
            <a:pPr algn="l">
              <a:lnSpc>
                <a:spcPct val="150000"/>
              </a:lnSpc>
            </a:pPr>
            <a:r>
              <a:rPr sz="1000" b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競合より15%安い水準</a:t>
            </a:r>
          </a:p>
          <a:p>
            <a:pPr algn="l">
              <a:lnSpc>
                <a:spcPct val="150000"/>
              </a:lnSpc>
            </a:pPr>
            <a:r>
              <a:rPr sz="1000" b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フリーミアム導入予定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438391" y="3150616"/>
            <a:ext cx="45719" cy="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438392" y="2656840"/>
            <a:ext cx="2468880" cy="1261872"/>
          </a:xfrm>
          <a:prstGeom prst="rect">
            <a:avLst/>
          </a:prstGeom>
          <a:solidFill>
            <a:srgbClr val="5482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438392" y="2656840"/>
            <a:ext cx="2468880" cy="126187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36576" rIns="54864" bIns="36576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Cost</a:t>
            </a:r>
          </a:p>
          <a:p>
            <a:pPr algn="ctr"/>
            <a:r>
              <a:rPr sz="12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（コスト）</a:t>
            </a:r>
          </a:p>
        </p:txBody>
      </p:sp>
      <p:sp>
        <p:nvSpPr>
          <p:cNvPr id="33" name="Rectangle 32"/>
          <p:cNvSpPr/>
          <p:nvPr/>
        </p:nvSpPr>
        <p:spPr>
          <a:xfrm>
            <a:off x="8971279" y="2656840"/>
            <a:ext cx="2948495" cy="1261872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9035288" y="2711704"/>
            <a:ext cx="279729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54595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従来の管理コスト（人件費換算）より安い</a:t>
            </a:r>
          </a:p>
          <a:p>
            <a:pPr algn="l"/>
            <a:r>
              <a:rPr sz="1000" b="0">
                <a:solidFill>
                  <a:srgbClr val="54595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初期費用ゼロ。解約自由のため心理的コスト低</a:t>
            </a:r>
          </a:p>
          <a:p>
            <a:pPr algn="l"/>
            <a:r>
              <a:rPr sz="1000" b="0">
                <a:solidFill>
                  <a:srgbClr val="54595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ROI試算ツールで投資対効果を事前確認可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13360" y="3982720"/>
            <a:ext cx="2468880" cy="1261872"/>
          </a:xfrm>
          <a:prstGeom prst="rect">
            <a:avLst/>
          </a:prstGeom>
          <a:solidFill>
            <a:srgbClr val="4F81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213360" y="3982720"/>
            <a:ext cx="2468880" cy="126187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36576" rIns="54864" bIns="36576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Place</a:t>
            </a:r>
          </a:p>
          <a:p>
            <a:pPr algn="ctr"/>
            <a:r>
              <a:rPr sz="12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（流通）</a:t>
            </a:r>
          </a:p>
        </p:txBody>
      </p:sp>
      <p:sp>
        <p:nvSpPr>
          <p:cNvPr id="37" name="Rectangle 36"/>
          <p:cNvSpPr/>
          <p:nvPr/>
        </p:nvSpPr>
        <p:spPr>
          <a:xfrm>
            <a:off x="2746248" y="3953258"/>
            <a:ext cx="2587752" cy="1261872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sz="10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810256" y="4037584"/>
            <a:ext cx="2508994" cy="7525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sz="1000" b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公式サイト直販・IT商社経由</a:t>
            </a:r>
          </a:p>
          <a:p>
            <a:pPr algn="l">
              <a:lnSpc>
                <a:spcPct val="150000"/>
              </a:lnSpc>
            </a:pPr>
            <a:r>
              <a:rPr sz="1000" b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オンライン申込で最短当日開通</a:t>
            </a:r>
          </a:p>
          <a:p>
            <a:pPr algn="l">
              <a:lnSpc>
                <a:spcPct val="150000"/>
              </a:lnSpc>
            </a:pPr>
            <a:r>
              <a:rPr sz="1000" b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全国対応（リモートサポート）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438391" y="4476496"/>
            <a:ext cx="45719" cy="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438392" y="3982720"/>
            <a:ext cx="2468880" cy="1261872"/>
          </a:xfrm>
          <a:prstGeom prst="rect">
            <a:avLst/>
          </a:prstGeom>
          <a:solidFill>
            <a:srgbClr val="5482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438392" y="3982720"/>
            <a:ext cx="2468880" cy="126187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36576" rIns="54864" bIns="36576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Convenience</a:t>
            </a:r>
          </a:p>
          <a:p>
            <a:pPr algn="ctr"/>
            <a:r>
              <a:rPr sz="12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（利便性）</a:t>
            </a:r>
          </a:p>
        </p:txBody>
      </p:sp>
      <p:sp>
        <p:nvSpPr>
          <p:cNvPr id="43" name="Rectangle 42"/>
          <p:cNvSpPr/>
          <p:nvPr/>
        </p:nvSpPr>
        <p:spPr>
          <a:xfrm>
            <a:off x="8971279" y="3982720"/>
            <a:ext cx="2948495" cy="1261872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9035288" y="4037584"/>
            <a:ext cx="279729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54595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申込から利用開始まで2週間以内</a:t>
            </a:r>
          </a:p>
          <a:p>
            <a:pPr algn="l"/>
            <a:r>
              <a:rPr sz="1000" b="0">
                <a:solidFill>
                  <a:srgbClr val="54595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スマホからも設定・確認ができる</a:t>
            </a:r>
          </a:p>
          <a:p>
            <a:pPr algn="l"/>
            <a:r>
              <a:rPr sz="1000" b="0">
                <a:solidFill>
                  <a:srgbClr val="54595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24時間チャットサポートで困ったときに即解決</a:t>
            </a:r>
          </a:p>
        </p:txBody>
      </p:sp>
      <p:sp>
        <p:nvSpPr>
          <p:cNvPr id="45" name="Rectangle 44"/>
          <p:cNvSpPr/>
          <p:nvPr/>
        </p:nvSpPr>
        <p:spPr>
          <a:xfrm>
            <a:off x="213360" y="5308600"/>
            <a:ext cx="2468880" cy="1261872"/>
          </a:xfrm>
          <a:prstGeom prst="rect">
            <a:avLst/>
          </a:prstGeom>
          <a:solidFill>
            <a:srgbClr val="7696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213360" y="5308600"/>
            <a:ext cx="2468880" cy="126187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36576" rIns="54864" bIns="36576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Promotion</a:t>
            </a:r>
          </a:p>
          <a:p>
            <a:pPr algn="ctr"/>
            <a:r>
              <a:rPr sz="12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（販促）</a:t>
            </a:r>
          </a:p>
        </p:txBody>
      </p:sp>
      <p:sp>
        <p:nvSpPr>
          <p:cNvPr id="47" name="Rectangle 46"/>
          <p:cNvSpPr/>
          <p:nvPr/>
        </p:nvSpPr>
        <p:spPr>
          <a:xfrm>
            <a:off x="2746248" y="5347608"/>
            <a:ext cx="2587752" cy="1222864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sz="10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810256" y="5363464"/>
            <a:ext cx="2508994" cy="7525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sz="1000" b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SEO・Google広告・業界誌</a:t>
            </a:r>
          </a:p>
          <a:p>
            <a:pPr algn="l">
              <a:lnSpc>
                <a:spcPct val="150000"/>
              </a:lnSpc>
            </a:pPr>
            <a:r>
              <a:rPr sz="1000" b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展示会年2回・ウェビナー月1回</a:t>
            </a:r>
          </a:p>
          <a:p>
            <a:pPr algn="l">
              <a:lnSpc>
                <a:spcPct val="150000"/>
              </a:lnSpc>
            </a:pPr>
            <a:r>
              <a:rPr sz="1000" b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ホワイトペーパー無料配布</a:t>
            </a:r>
          </a:p>
        </p:txBody>
      </p:sp>
      <p:sp>
        <p:nvSpPr>
          <p:cNvPr id="49" name="Rectangle 48"/>
          <p:cNvSpPr/>
          <p:nvPr/>
        </p:nvSpPr>
        <p:spPr>
          <a:xfrm>
            <a:off x="6438391" y="5802376"/>
            <a:ext cx="45719" cy="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6438392" y="5308600"/>
            <a:ext cx="2468880" cy="1261872"/>
          </a:xfrm>
          <a:prstGeom prst="rect">
            <a:avLst/>
          </a:prstGeom>
          <a:solidFill>
            <a:srgbClr val="5482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6438392" y="5308600"/>
            <a:ext cx="2468880" cy="126187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36576" rIns="54864" bIns="36576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Communication</a:t>
            </a:r>
          </a:p>
          <a:p>
            <a:pPr algn="ctr"/>
            <a:r>
              <a:rPr sz="12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（コミュニケーション）</a:t>
            </a:r>
          </a:p>
        </p:txBody>
      </p:sp>
      <p:sp>
        <p:nvSpPr>
          <p:cNvPr id="53" name="Rectangle 52"/>
          <p:cNvSpPr/>
          <p:nvPr/>
        </p:nvSpPr>
        <p:spPr>
          <a:xfrm>
            <a:off x="8971279" y="5308600"/>
            <a:ext cx="2948495" cy="1261872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9035288" y="5363464"/>
            <a:ext cx="279729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54595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押しつけ感のない情報提供（コンテンツ型）</a:t>
            </a:r>
          </a:p>
          <a:p>
            <a:pPr algn="l"/>
            <a:r>
              <a:rPr sz="1000" b="0">
                <a:solidFill>
                  <a:srgbClr val="54595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無料トライアルで実際に触ってから判断できる</a:t>
            </a:r>
          </a:p>
          <a:p>
            <a:pPr algn="l"/>
            <a:r>
              <a:rPr sz="1000" b="0">
                <a:solidFill>
                  <a:srgbClr val="54595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ユーザーコミュニティで同業他社の活用例を学べる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33680" y="6650736"/>
            <a:ext cx="1164031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4C: Customer Value（顧客価値）/ Cost（コスト）/ Convenience（利便性）/ Communication（コミュニケーション）</a:t>
            </a:r>
          </a:p>
        </p:txBody>
      </p:sp>
      <p:sp>
        <p:nvSpPr>
          <p:cNvPr id="56" name="矢印: 左右 55">
            <a:extLst>
              <a:ext uri="{FF2B5EF4-FFF2-40B4-BE49-F238E27FC236}">
                <a16:creationId xmlns:a16="http://schemas.microsoft.com/office/drawing/2014/main" id="{D8073E7A-38EB-42D5-DF51-4B8CDDEB3CAD}"/>
              </a:ext>
            </a:extLst>
          </p:cNvPr>
          <p:cNvSpPr/>
          <p:nvPr/>
        </p:nvSpPr>
        <p:spPr>
          <a:xfrm>
            <a:off x="5461063" y="1645921"/>
            <a:ext cx="865511" cy="531366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矢印: 左右 56">
            <a:extLst>
              <a:ext uri="{FF2B5EF4-FFF2-40B4-BE49-F238E27FC236}">
                <a16:creationId xmlns:a16="http://schemas.microsoft.com/office/drawing/2014/main" id="{E78B39CE-1C82-AA4F-0377-CB64E4FCBEAA}"/>
              </a:ext>
            </a:extLst>
          </p:cNvPr>
          <p:cNvSpPr/>
          <p:nvPr/>
        </p:nvSpPr>
        <p:spPr>
          <a:xfrm>
            <a:off x="5461063" y="2994564"/>
            <a:ext cx="865511" cy="531366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8" name="矢印: 左右 57">
            <a:extLst>
              <a:ext uri="{FF2B5EF4-FFF2-40B4-BE49-F238E27FC236}">
                <a16:creationId xmlns:a16="http://schemas.microsoft.com/office/drawing/2014/main" id="{C8841826-B55F-946C-5AE8-C96912BE66E7}"/>
              </a:ext>
            </a:extLst>
          </p:cNvPr>
          <p:cNvSpPr/>
          <p:nvPr/>
        </p:nvSpPr>
        <p:spPr>
          <a:xfrm>
            <a:off x="5461063" y="4345844"/>
            <a:ext cx="865511" cy="531366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9" name="矢印: 左右 58">
            <a:extLst>
              <a:ext uri="{FF2B5EF4-FFF2-40B4-BE49-F238E27FC236}">
                <a16:creationId xmlns:a16="http://schemas.microsoft.com/office/drawing/2014/main" id="{7AEFA7E2-2C88-72FD-7DEC-B939B3BEDE62}"/>
              </a:ext>
            </a:extLst>
          </p:cNvPr>
          <p:cNvSpPr/>
          <p:nvPr/>
        </p:nvSpPr>
        <p:spPr>
          <a:xfrm>
            <a:off x="5461063" y="5659122"/>
            <a:ext cx="865511" cy="531366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166</Words>
  <Application>Microsoft Office PowerPoint</Application>
  <PresentationFormat>ユーザー設定</PresentationFormat>
  <Paragraphs>48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 UI</vt:lpstr>
      <vt:lpstr>游ゴシック</vt:lpstr>
      <vt:lpstr>Arial</vt:lpstr>
      <vt:lpstr>Calibri</vt:lpstr>
      <vt:lpstr>Office Theme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隆弘 野邊</cp:lastModifiedBy>
  <cp:revision>2</cp:revision>
  <dcterms:created xsi:type="dcterms:W3CDTF">2013-01-27T09:14:16Z</dcterms:created>
  <dcterms:modified xsi:type="dcterms:W3CDTF">2026-08-16T02:31:23Z</dcterms:modified>
  <cp:category/>
</cp:coreProperties>
</file>