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12192000"/>
  <p:notesSz cx="6858000" cy="9144000"/>
  <p:embeddedFontLst>
    <p:embeddedFont>
      <p:font typeface="Murecho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7CE744-D57F-45FA-B563-A3718F3C9F0C}">
  <a:tblStyle styleId="{997CE744-D57F-45FA-B563-A3718F3C9F0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Murecho-regular.fntdata"/><Relationship Id="rId10" Type="http://schemas.openxmlformats.org/officeDocument/2006/relationships/slide" Target="slides/slide4.xml"/><Relationship Id="rId12" Type="http://schemas.openxmlformats.org/officeDocument/2006/relationships/font" Target="fonts/Murecho-bold.fnt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7.png"/><Relationship Id="rId10" Type="http://schemas.openxmlformats.org/officeDocument/2006/relationships/image" Target="../media/image8.png"/><Relationship Id="rId9" Type="http://schemas.openxmlformats.org/officeDocument/2006/relationships/image" Target="../media/image1.png"/><Relationship Id="rId5" Type="http://schemas.openxmlformats.org/officeDocument/2006/relationships/image" Target="../media/image15.png"/><Relationship Id="rId6" Type="http://schemas.openxmlformats.org/officeDocument/2006/relationships/image" Target="../media/image2.png"/><Relationship Id="rId7" Type="http://schemas.openxmlformats.org/officeDocument/2006/relationships/image" Target="../media/image13.png"/><Relationship Id="rId8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4" Type="http://schemas.openxmlformats.org/officeDocument/2006/relationships/image" Target="../media/image9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6.png"/><Relationship Id="rId11" Type="http://schemas.openxmlformats.org/officeDocument/2006/relationships/image" Target="../media/image14.png"/><Relationship Id="rId10" Type="http://schemas.openxmlformats.org/officeDocument/2006/relationships/image" Target="../media/image1.png"/><Relationship Id="rId9" Type="http://schemas.openxmlformats.org/officeDocument/2006/relationships/image" Target="../media/image11.png"/><Relationship Id="rId5" Type="http://schemas.openxmlformats.org/officeDocument/2006/relationships/image" Target="../media/image3.png"/><Relationship Id="rId6" Type="http://schemas.openxmlformats.org/officeDocument/2006/relationships/image" Target="../media/image5.png"/><Relationship Id="rId7" Type="http://schemas.openxmlformats.org/officeDocument/2006/relationships/image" Target="../media/image10.png"/><Relationship Id="rId8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9F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624137"/>
            <a:ext cx="5343525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38875" y="2624137"/>
            <a:ext cx="5343525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600" y="4110037"/>
            <a:ext cx="5343525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8" name="Google Shape;88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238875" y="4110037"/>
            <a:ext cx="5343525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9" name="Google Shape;89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23925" y="29384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553200" y="29384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1" name="Google Shape;91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23925" y="44243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2" name="Google Shape;92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553200" y="4424362"/>
            <a:ext cx="5715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1685925" y="3057525"/>
            <a:ext cx="1781175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完熟したイチゴ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7315200" y="3057525"/>
            <a:ext cx="230505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ミルクチョコレート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1685925" y="4543425"/>
            <a:ext cx="2047875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メープルシロップ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7315200" y="4543425"/>
            <a:ext cx="1533525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レモンティー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609600" y="609600"/>
            <a:ext cx="11521440" cy="695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第1問：この中で一番甘いのは？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609600" y="1371600"/>
            <a:ext cx="10972800" cy="28575"/>
          </a:xfrm>
          <a:prstGeom prst="rect">
            <a:avLst/>
          </a:prstGeom>
          <a:solidFill>
            <a:srgbClr val="FFB3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9F5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3" name="Google Shape;10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4" name="Google Shape;10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444055"/>
            <a:ext cx="4236690" cy="30462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5" name="Google Shape;105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8175" y="2472630"/>
            <a:ext cx="4179540" cy="2950964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4"/>
          <p:cNvSpPr txBox="1"/>
          <p:nvPr/>
        </p:nvSpPr>
        <p:spPr>
          <a:xfrm>
            <a:off x="5227290" y="3021508"/>
            <a:ext cx="6672708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解説：メープルシロップの秘密</a:t>
            </a:r>
            <a:endParaRPr/>
          </a:p>
        </p:txBody>
      </p:sp>
      <p:sp>
        <p:nvSpPr>
          <p:cNvPr id="107" name="Google Shape;107;p14"/>
          <p:cNvSpPr txBox="1"/>
          <p:nvPr/>
        </p:nvSpPr>
        <p:spPr>
          <a:xfrm>
            <a:off x="5227290" y="3488233"/>
            <a:ext cx="6354960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メープルシロップはカエデの樹液を煮詰めたもので、糖度はなんと約66%！チョコレートよりも直接的な糖分が多いんだよ。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5227290" y="4368105"/>
            <a:ext cx="635496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5A4A42"/>
                </a:solidFill>
                <a:latin typeface="Murecho"/>
                <a:ea typeface="Murecho"/>
                <a:cs typeface="Murecho"/>
                <a:sym typeface="Murecho"/>
              </a:rPr>
              <a:t>朝食のパンケーキには欠かせないよね♪</a:t>
            </a:r>
            <a:endParaRPr/>
          </a:p>
        </p:txBody>
      </p:sp>
      <p:sp>
        <p:nvSpPr>
          <p:cNvPr id="109" name="Google Shape;109;p14"/>
          <p:cNvSpPr txBox="1"/>
          <p:nvPr/>
        </p:nvSpPr>
        <p:spPr>
          <a:xfrm>
            <a:off x="609600" y="609600"/>
            <a:ext cx="11521440" cy="695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正解は... C！</a:t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09600" y="1371600"/>
            <a:ext cx="10972800" cy="28575"/>
          </a:xfrm>
          <a:prstGeom prst="rect">
            <a:avLst/>
          </a:prstGeom>
          <a:solidFill>
            <a:srgbClr val="FFB3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9F5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5" name="Google Shape;11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24650" y="1138237"/>
            <a:ext cx="4857750" cy="56578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7" name="Google Shape;117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600" y="1138237"/>
            <a:ext cx="582930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8" name="Google Shape;118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9600" y="2624137"/>
            <a:ext cx="582930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9600" y="4110037"/>
            <a:ext cx="582930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0" name="Google Shape;12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600" y="5595937"/>
            <a:ext cx="582930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1" name="Google Shape;121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23925" y="14525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2" name="Google Shape;122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23925" y="29384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3" name="Google Shape;123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23925" y="4424362"/>
            <a:ext cx="5715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4" name="Google Shape;124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23925" y="5910262"/>
            <a:ext cx="5715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5"/>
          <p:cNvSpPr txBox="1"/>
          <p:nvPr/>
        </p:nvSpPr>
        <p:spPr>
          <a:xfrm>
            <a:off x="1685925" y="1571625"/>
            <a:ext cx="12573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修正テープ</a:t>
            </a:r>
            <a:endParaRPr/>
          </a:p>
        </p:txBody>
      </p:sp>
      <p:sp>
        <p:nvSpPr>
          <p:cNvPr id="126" name="Google Shape;126;p15"/>
          <p:cNvSpPr txBox="1"/>
          <p:nvPr/>
        </p:nvSpPr>
        <p:spPr>
          <a:xfrm>
            <a:off x="1685925" y="3057525"/>
            <a:ext cx="2047875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マスキングテープ</a:t>
            </a:r>
            <a:endParaRPr/>
          </a:p>
        </p:txBody>
      </p:sp>
      <p:sp>
        <p:nvSpPr>
          <p:cNvPr id="127" name="Google Shape;127;p15"/>
          <p:cNvSpPr txBox="1"/>
          <p:nvPr/>
        </p:nvSpPr>
        <p:spPr>
          <a:xfrm>
            <a:off x="1685925" y="4543425"/>
            <a:ext cx="12573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両面テープ</a:t>
            </a:r>
            <a:endParaRPr/>
          </a:p>
        </p:txBody>
      </p:sp>
      <p:sp>
        <p:nvSpPr>
          <p:cNvPr id="128" name="Google Shape;128;p15"/>
          <p:cNvSpPr txBox="1"/>
          <p:nvPr/>
        </p:nvSpPr>
        <p:spPr>
          <a:xfrm>
            <a:off x="1685925" y="6029325"/>
            <a:ext cx="17907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000000"/>
                </a:solidFill>
                <a:latin typeface="Murecho"/>
                <a:ea typeface="Murecho"/>
                <a:cs typeface="Murecho"/>
                <a:sym typeface="Murecho"/>
              </a:rPr>
              <a:t>セロハンテープ</a:t>
            </a:r>
            <a:endParaRPr/>
          </a:p>
        </p:txBody>
      </p:sp>
      <p:sp>
        <p:nvSpPr>
          <p:cNvPr id="129" name="Google Shape;129;p15"/>
          <p:cNvSpPr txBox="1"/>
          <p:nvPr/>
        </p:nvSpPr>
        <p:spPr>
          <a:xfrm>
            <a:off x="609600" y="61912"/>
            <a:ext cx="11521440" cy="695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第2問：この文房具の名前は？</a:t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609600" y="823912"/>
            <a:ext cx="10972800" cy="28575"/>
          </a:xfrm>
          <a:prstGeom prst="rect">
            <a:avLst/>
          </a:prstGeom>
          <a:solidFill>
            <a:srgbClr val="FFB3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9F5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5" name="Google Shape;13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6" name="Google Shape;136;p16"/>
          <p:cNvGraphicFramePr/>
          <p:nvPr/>
        </p:nvGraphicFramePr>
        <p:xfrm>
          <a:off x="609600" y="24110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{997CE744-D57F-45FA-B563-A3718F3C9F0C}</a:tableStyleId>
              </a:tblPr>
              <a:tblGrid>
                <a:gridCol w="1639500"/>
                <a:gridCol w="3531400"/>
                <a:gridCol w="2165000"/>
                <a:gridCol w="3636900"/>
              </a:tblGrid>
              <a:tr h="778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順位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おなまえ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スコア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A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ステータス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AE9"/>
                    </a:solidFill>
                  </a:tcPr>
                </a:tc>
              </a:tr>
              <a:tr h="77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1位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さくらちゃん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500 pts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絶好調！✨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2位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たろうくん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450 pts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追い上げ中🔥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3位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ゆきさん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420 pts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650" u="none" cap="none" strike="noStrike">
                          <a:solidFill>
                            <a:srgbClr val="5A4A42"/>
                          </a:solidFill>
                          <a:latin typeface="Murecho"/>
                          <a:ea typeface="Murecho"/>
                          <a:cs typeface="Murecho"/>
                          <a:sym typeface="Murecho"/>
                        </a:rPr>
                        <a:t>がんばれ！🌿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7" name="Google Shape;137;p16"/>
          <p:cNvSpPr/>
          <p:nvPr/>
        </p:nvSpPr>
        <p:spPr>
          <a:xfrm>
            <a:off x="609600" y="3900487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6"/>
          <p:cNvSpPr/>
          <p:nvPr/>
        </p:nvSpPr>
        <p:spPr>
          <a:xfrm>
            <a:off x="609600" y="3260526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609600" y="3260526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2249090" y="3900487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6"/>
          <p:cNvSpPr/>
          <p:nvPr/>
        </p:nvSpPr>
        <p:spPr>
          <a:xfrm>
            <a:off x="2249090" y="3260526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6"/>
          <p:cNvSpPr/>
          <p:nvPr/>
        </p:nvSpPr>
        <p:spPr>
          <a:xfrm>
            <a:off x="5780484" y="3900487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5780484" y="3260526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7945487" y="3900487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6"/>
          <p:cNvSpPr/>
          <p:nvPr/>
        </p:nvSpPr>
        <p:spPr>
          <a:xfrm>
            <a:off x="7945487" y="3260526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11563350" y="3260526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609600" y="4654748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609600" y="4014787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609600" y="4014787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2249090" y="4654748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2249090" y="4014787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/>
          <p:nvPr/>
        </p:nvSpPr>
        <p:spPr>
          <a:xfrm>
            <a:off x="5780484" y="4654748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5780484" y="4014787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7945487" y="4654748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7945487" y="4014787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1563350" y="4014787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609600" y="5409009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6"/>
          <p:cNvSpPr/>
          <p:nvPr/>
        </p:nvSpPr>
        <p:spPr>
          <a:xfrm>
            <a:off x="609600" y="4769048"/>
            <a:ext cx="1639490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6"/>
          <p:cNvSpPr/>
          <p:nvPr/>
        </p:nvSpPr>
        <p:spPr>
          <a:xfrm>
            <a:off x="609600" y="4769048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6"/>
          <p:cNvSpPr/>
          <p:nvPr/>
        </p:nvSpPr>
        <p:spPr>
          <a:xfrm>
            <a:off x="2249090" y="5409009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6"/>
          <p:cNvSpPr/>
          <p:nvPr/>
        </p:nvSpPr>
        <p:spPr>
          <a:xfrm>
            <a:off x="2249090" y="4769048"/>
            <a:ext cx="3531393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6"/>
          <p:cNvSpPr/>
          <p:nvPr/>
        </p:nvSpPr>
        <p:spPr>
          <a:xfrm>
            <a:off x="5780484" y="5409009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6"/>
          <p:cNvSpPr/>
          <p:nvPr/>
        </p:nvSpPr>
        <p:spPr>
          <a:xfrm>
            <a:off x="5780484" y="4769048"/>
            <a:ext cx="216500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6"/>
          <p:cNvSpPr/>
          <p:nvPr/>
        </p:nvSpPr>
        <p:spPr>
          <a:xfrm>
            <a:off x="7945487" y="5409009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6"/>
          <p:cNvSpPr/>
          <p:nvPr/>
        </p:nvSpPr>
        <p:spPr>
          <a:xfrm>
            <a:off x="7945487" y="4769048"/>
            <a:ext cx="3636912" cy="1905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6"/>
          <p:cNvSpPr/>
          <p:nvPr/>
        </p:nvSpPr>
        <p:spPr>
          <a:xfrm>
            <a:off x="11563350" y="4769048"/>
            <a:ext cx="19050" cy="659010"/>
          </a:xfrm>
          <a:prstGeom prst="rect">
            <a:avLst/>
          </a:prstGeom>
          <a:solidFill>
            <a:srgbClr val="5A4A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>
            <a:off x="609600" y="609600"/>
            <a:ext cx="11521440" cy="695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A4A42"/>
                </a:solidFill>
                <a:latin typeface="Arial"/>
                <a:ea typeface="Arial"/>
                <a:cs typeface="Arial"/>
                <a:sym typeface="Arial"/>
              </a:rPr>
              <a:t>現在のランキング</a:t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609600" y="1371600"/>
            <a:ext cx="10972800" cy="28575"/>
          </a:xfrm>
          <a:prstGeom prst="rect">
            <a:avLst/>
          </a:prstGeom>
          <a:solidFill>
            <a:srgbClr val="FFB3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