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0" d="100"/>
          <a:sy n="90" d="100"/>
        </p:scale>
        <p:origin x="370" y="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4/28/2026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bg1">
                <a:lumMod val="85000"/>
              </a:schemeClr>
            </a:gs>
            <a:gs pos="83000">
              <a:schemeClr val="bg1">
                <a:lumMod val="75000"/>
              </a:schemeClr>
            </a:gs>
            <a:gs pos="100000">
              <a:schemeClr val="bg1">
                <a:lumMod val="85000"/>
              </a:schemeClr>
            </a:gs>
          </a:gsLst>
          <a:lin ang="5400000" scaled="1"/>
          <a:tileRect/>
        </a:gradFill>
        <a:effectLst/>
      </p:bgPr>
    </p:bg>
    <p:spTree>
      <p:nvGrpSpPr>
        <p:cNvPr id="1" name=""/>
        <p:cNvGrpSpPr/>
        <p:nvPr/>
      </p:nvGrpSpPr>
      <p:grpSpPr>
        <a:xfrm>
          <a:off x="0" y="0"/>
          <a:ext cx="0" cy="0"/>
          <a:chOff x="0" y="0"/>
          <a:chExt cx="0" cy="0"/>
        </a:xfrm>
      </p:grpSpPr>
      <p:sp>
        <p:nvSpPr>
          <p:cNvPr id="2" name="Rectangle 1"/>
          <p:cNvSpPr/>
          <p:nvPr/>
        </p:nvSpPr>
        <p:spPr>
          <a:xfrm>
            <a:off x="0" y="0"/>
            <a:ext cx="12188952" cy="566928"/>
          </a:xfrm>
          <a:prstGeom prst="rect">
            <a:avLst/>
          </a:prstGeom>
          <a:solidFill>
            <a:srgbClr val="1D1D1F"/>
          </a:solidFill>
          <a:ln>
            <a:noFill/>
          </a:ln>
        </p:spPr>
        <p:style>
          <a:lnRef idx="1">
            <a:schemeClr val="accent1"/>
          </a:lnRef>
          <a:fillRef idx="3">
            <a:schemeClr val="accent1"/>
          </a:fillRef>
          <a:effectRef idx="2">
            <a:schemeClr val="accent1"/>
          </a:effectRef>
          <a:fontRef idx="minor">
            <a:schemeClr val="lt1"/>
          </a:fontRef>
        </p:style>
        <p:txBody>
          <a:bodyPr lIns="182880" tIns="64008" rtlCol="0" anchor="ctr"/>
          <a:lstStyle/>
          <a:p>
            <a:pPr algn="l"/>
            <a:r>
              <a:rPr sz="2400" b="1">
                <a:solidFill>
                  <a:srgbClr val="FFFFFF"/>
                </a:solidFill>
                <a:latin typeface="Meiryo UI" panose="020B0604030504040204" pitchFamily="50" charset="-128"/>
                <a:ea typeface="Meiryo UI" panose="020B0604030504040204" pitchFamily="50" charset="-128"/>
              </a:rPr>
              <a:t>3C分析</a:t>
            </a:r>
          </a:p>
        </p:txBody>
      </p:sp>
      <p:sp>
        <p:nvSpPr>
          <p:cNvPr id="3" name="Rectangle 2"/>
          <p:cNvSpPr/>
          <p:nvPr/>
        </p:nvSpPr>
        <p:spPr>
          <a:xfrm>
            <a:off x="0" y="6611112"/>
            <a:ext cx="12188952" cy="246888"/>
          </a:xfrm>
          <a:prstGeom prst="rect">
            <a:avLst/>
          </a:prstGeom>
          <a:solidFill>
            <a:schemeClr val="bg1">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b="1">
              <a:latin typeface="Meiryo UI" panose="020B0604030504040204" pitchFamily="50" charset="-128"/>
              <a:ea typeface="Meiryo UI" panose="020B0604030504040204" pitchFamily="50" charset="-128"/>
            </a:endParaRPr>
          </a:p>
        </p:txBody>
      </p:sp>
      <p:sp>
        <p:nvSpPr>
          <p:cNvPr id="4" name="TextBox 3"/>
          <p:cNvSpPr txBox="1"/>
          <p:nvPr/>
        </p:nvSpPr>
        <p:spPr>
          <a:xfrm>
            <a:off x="182880" y="576072"/>
            <a:ext cx="1314784" cy="261610"/>
          </a:xfrm>
          <a:prstGeom prst="rect">
            <a:avLst/>
          </a:prstGeom>
          <a:noFill/>
        </p:spPr>
        <p:txBody>
          <a:bodyPr wrap="none">
            <a:spAutoFit/>
          </a:bodyPr>
          <a:lstStyle/>
          <a:p>
            <a:r>
              <a:rPr sz="1100" b="1" dirty="0" err="1">
                <a:solidFill>
                  <a:srgbClr val="0071E3"/>
                </a:solidFill>
                <a:latin typeface="Meiryo UI" panose="020B0604030504040204" pitchFamily="50" charset="-128"/>
                <a:ea typeface="Meiryo UI" panose="020B0604030504040204" pitchFamily="50" charset="-128"/>
              </a:rPr>
              <a:t>Apple（参考例</a:t>
            </a:r>
            <a:r>
              <a:rPr sz="1100" b="1" dirty="0">
                <a:solidFill>
                  <a:srgbClr val="0071E3"/>
                </a:solidFill>
                <a:latin typeface="Meiryo UI" panose="020B0604030504040204" pitchFamily="50" charset="-128"/>
                <a:ea typeface="Meiryo UI" panose="020B0604030504040204" pitchFamily="50" charset="-128"/>
              </a:rPr>
              <a:t>）</a:t>
            </a:r>
          </a:p>
        </p:txBody>
      </p:sp>
      <p:sp>
        <p:nvSpPr>
          <p:cNvPr id="5" name="Rectangle 4"/>
          <p:cNvSpPr/>
          <p:nvPr/>
        </p:nvSpPr>
        <p:spPr>
          <a:xfrm>
            <a:off x="3717035" y="658368"/>
            <a:ext cx="4754880" cy="502920"/>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wrap="square" lIns="109728" tIns="36576" rIns="347472" rtlCol="0" anchor="ctr"/>
          <a:lstStyle/>
          <a:p>
            <a:pPr algn="ctr"/>
            <a:r>
              <a:rPr sz="1600" b="1" dirty="0" err="1">
                <a:solidFill>
                  <a:srgbClr val="FFFFFF"/>
                </a:solidFill>
                <a:latin typeface="Meiryo UI" panose="020B0604030504040204" pitchFamily="50" charset="-128"/>
                <a:ea typeface="Meiryo UI" panose="020B0604030504040204" pitchFamily="50" charset="-128"/>
              </a:rPr>
              <a:t>自社（Apple</a:t>
            </a:r>
            <a:r>
              <a:rPr sz="1600" b="1" dirty="0">
                <a:solidFill>
                  <a:srgbClr val="FFFFFF"/>
                </a:solidFill>
                <a:latin typeface="Meiryo UI" panose="020B0604030504040204" pitchFamily="50" charset="-128"/>
                <a:ea typeface="Meiryo UI" panose="020B0604030504040204" pitchFamily="50" charset="-128"/>
              </a:rPr>
              <a:t>）</a:t>
            </a:r>
          </a:p>
          <a:p>
            <a:pPr algn="ctr"/>
            <a:r>
              <a:rPr sz="1600" b="1" dirty="0">
                <a:solidFill>
                  <a:srgbClr val="FFFFFF"/>
                </a:solidFill>
                <a:latin typeface="Meiryo UI" panose="020B0604030504040204" pitchFamily="50" charset="-128"/>
                <a:ea typeface="Meiryo UI" panose="020B0604030504040204" pitchFamily="50" charset="-128"/>
              </a:rPr>
              <a:t>Company</a:t>
            </a:r>
          </a:p>
        </p:txBody>
      </p:sp>
      <p:sp>
        <p:nvSpPr>
          <p:cNvPr id="6" name="Oval 5"/>
          <p:cNvSpPr/>
          <p:nvPr/>
        </p:nvSpPr>
        <p:spPr>
          <a:xfrm>
            <a:off x="8014715" y="717804"/>
            <a:ext cx="384048" cy="384048"/>
          </a:xfrm>
          <a:prstGeom prst="ellipse">
            <a:avLst/>
          </a:prstGeom>
          <a:solidFill>
            <a:srgbClr val="FFFFFF"/>
          </a:solidFill>
          <a:ln w="6350">
            <a:solidFill>
              <a:srgbClr val="FFFFFF"/>
            </a:solidFill>
          </a:ln>
        </p:spPr>
        <p:style>
          <a:lnRef idx="1">
            <a:schemeClr val="accent1"/>
          </a:lnRef>
          <a:fillRef idx="3">
            <a:schemeClr val="accent1"/>
          </a:fillRef>
          <a:effectRef idx="2">
            <a:schemeClr val="accent1"/>
          </a:effectRef>
          <a:fontRef idx="minor">
            <a:schemeClr val="lt1"/>
          </a:fontRef>
        </p:style>
        <p:txBody>
          <a:bodyPr lIns="36000" tIns="36000" rIns="36000" bIns="36000" rtlCol="0" anchor="ctr"/>
          <a:lstStyle/>
          <a:p>
            <a:pPr algn="ctr"/>
            <a:r>
              <a:rPr sz="1400" b="1">
                <a:solidFill>
                  <a:srgbClr val="0071E3"/>
                </a:solidFill>
                <a:latin typeface="Meiryo UI" panose="020B0604030504040204" pitchFamily="50" charset="-128"/>
                <a:ea typeface="Meiryo UI" panose="020B0604030504040204" pitchFamily="50" charset="-128"/>
              </a:rPr>
              <a:t>自</a:t>
            </a:r>
          </a:p>
        </p:txBody>
      </p:sp>
      <p:sp>
        <p:nvSpPr>
          <p:cNvPr id="7" name="Rectangle 6"/>
          <p:cNvSpPr/>
          <p:nvPr/>
        </p:nvSpPr>
        <p:spPr>
          <a:xfrm>
            <a:off x="3717035" y="1161288"/>
            <a:ext cx="4754880" cy="2194560"/>
          </a:xfrm>
          <a:prstGeom prst="rect">
            <a:avLst/>
          </a:prstGeom>
          <a:solidFill>
            <a:srgbClr val="FFFFFF"/>
          </a:solidFill>
          <a:ln w="9525">
            <a:solidFill>
              <a:srgbClr val="CCCCCC"/>
            </a:solidFill>
          </a:ln>
        </p:spPr>
        <p:style>
          <a:lnRef idx="1">
            <a:schemeClr val="accent1"/>
          </a:lnRef>
          <a:fillRef idx="3">
            <a:schemeClr val="accent1"/>
          </a:fillRef>
          <a:effectRef idx="2">
            <a:schemeClr val="accent1"/>
          </a:effectRef>
          <a:fontRef idx="minor">
            <a:schemeClr val="lt1"/>
          </a:fontRef>
        </p:style>
        <p:txBody>
          <a:bodyPr wrap="square" lIns="256032" tIns="137160" rtlCol="0" anchor="ctr"/>
          <a:lstStyle/>
          <a:p>
            <a:pPr>
              <a:spcAft>
                <a:spcPts val="500"/>
              </a:spcAft>
            </a:pPr>
            <a:r>
              <a:rPr sz="1400" b="1" dirty="0">
                <a:solidFill>
                  <a:srgbClr val="1A1A1A"/>
                </a:solidFill>
                <a:latin typeface="Meiryo UI" panose="020B0604030504040204" pitchFamily="50" charset="-128"/>
                <a:ea typeface="Meiryo UI" panose="020B0604030504040204" pitchFamily="50" charset="-128"/>
              </a:rPr>
              <a:t>▸  </a:t>
            </a:r>
            <a:r>
              <a:rPr sz="1400" b="1" dirty="0" err="1">
                <a:solidFill>
                  <a:srgbClr val="1A1A1A"/>
                </a:solidFill>
                <a:latin typeface="Meiryo UI" panose="020B0604030504040204" pitchFamily="50" charset="-128"/>
                <a:ea typeface="Meiryo UI" panose="020B0604030504040204" pitchFamily="50" charset="-128"/>
              </a:rPr>
              <a:t>HW・SW・サービスの垂直統合エコシステム</a:t>
            </a:r>
            <a:endParaRPr sz="1400" b="1" dirty="0">
              <a:solidFill>
                <a:srgbClr val="1A1A1A"/>
              </a:solidFill>
              <a:latin typeface="Meiryo UI" panose="020B0604030504040204" pitchFamily="50" charset="-128"/>
              <a:ea typeface="Meiryo UI" panose="020B0604030504040204" pitchFamily="50" charset="-128"/>
            </a:endParaRPr>
          </a:p>
          <a:p>
            <a:pPr>
              <a:spcAft>
                <a:spcPts val="500"/>
              </a:spcAft>
            </a:pPr>
            <a:r>
              <a:rPr sz="1400" b="1" dirty="0">
                <a:solidFill>
                  <a:srgbClr val="1A1A1A"/>
                </a:solidFill>
                <a:latin typeface="Meiryo UI" panose="020B0604030504040204" pitchFamily="50" charset="-128"/>
                <a:ea typeface="Meiryo UI" panose="020B0604030504040204" pitchFamily="50" charset="-128"/>
              </a:rPr>
              <a:t>▸  </a:t>
            </a:r>
            <a:r>
              <a:rPr sz="1400" b="1" dirty="0" err="1">
                <a:solidFill>
                  <a:srgbClr val="1A1A1A"/>
                </a:solidFill>
                <a:latin typeface="Meiryo UI" panose="020B0604030504040204" pitchFamily="50" charset="-128"/>
                <a:ea typeface="Meiryo UI" panose="020B0604030504040204" pitchFamily="50" charset="-128"/>
              </a:rPr>
              <a:t>デザインとUXにおける圧倒的なブランド優位性</a:t>
            </a:r>
            <a:endParaRPr sz="1400" b="1" dirty="0">
              <a:solidFill>
                <a:srgbClr val="1A1A1A"/>
              </a:solidFill>
              <a:latin typeface="Meiryo UI" panose="020B0604030504040204" pitchFamily="50" charset="-128"/>
              <a:ea typeface="Meiryo UI" panose="020B0604030504040204" pitchFamily="50" charset="-128"/>
            </a:endParaRPr>
          </a:p>
          <a:p>
            <a:pPr>
              <a:spcAft>
                <a:spcPts val="500"/>
              </a:spcAft>
            </a:pPr>
            <a:r>
              <a:rPr sz="1400" b="1" dirty="0">
                <a:solidFill>
                  <a:srgbClr val="1A1A1A"/>
                </a:solidFill>
                <a:latin typeface="Meiryo UI" panose="020B0604030504040204" pitchFamily="50" charset="-128"/>
                <a:ea typeface="Meiryo UI" panose="020B0604030504040204" pitchFamily="50" charset="-128"/>
              </a:rPr>
              <a:t>▸  App </a:t>
            </a:r>
            <a:r>
              <a:rPr sz="1400" b="1" dirty="0" err="1">
                <a:solidFill>
                  <a:srgbClr val="1A1A1A"/>
                </a:solidFill>
                <a:latin typeface="Meiryo UI" panose="020B0604030504040204" pitchFamily="50" charset="-128"/>
                <a:ea typeface="Meiryo UI" panose="020B0604030504040204" pitchFamily="50" charset="-128"/>
              </a:rPr>
              <a:t>Store・iCloud等の高収益サービス事業</a:t>
            </a:r>
            <a:endParaRPr sz="1400" b="1" dirty="0">
              <a:solidFill>
                <a:srgbClr val="1A1A1A"/>
              </a:solidFill>
              <a:latin typeface="Meiryo UI" panose="020B0604030504040204" pitchFamily="50" charset="-128"/>
              <a:ea typeface="Meiryo UI" panose="020B0604030504040204" pitchFamily="50" charset="-128"/>
            </a:endParaRPr>
          </a:p>
        </p:txBody>
      </p:sp>
      <p:sp>
        <p:nvSpPr>
          <p:cNvPr id="8" name="Rectangle 7"/>
          <p:cNvSpPr/>
          <p:nvPr/>
        </p:nvSpPr>
        <p:spPr>
          <a:xfrm>
            <a:off x="3717035" y="1161288"/>
            <a:ext cx="73152" cy="2194560"/>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b="1">
              <a:latin typeface="Meiryo UI" panose="020B0604030504040204" pitchFamily="50" charset="-128"/>
              <a:ea typeface="Meiryo UI" panose="020B0604030504040204" pitchFamily="50" charset="-128"/>
            </a:endParaRPr>
          </a:p>
        </p:txBody>
      </p:sp>
      <p:sp>
        <p:nvSpPr>
          <p:cNvPr id="9" name="Rectangle 8"/>
          <p:cNvSpPr/>
          <p:nvPr/>
        </p:nvSpPr>
        <p:spPr>
          <a:xfrm>
            <a:off x="182880" y="3703320"/>
            <a:ext cx="4754880" cy="502920"/>
          </a:xfrm>
          <a:prstGeom prst="rect">
            <a:avLst/>
          </a:prstGeom>
          <a:solidFill>
            <a:srgbClr val="3D3D3D"/>
          </a:solidFill>
          <a:ln>
            <a:noFill/>
          </a:ln>
        </p:spPr>
        <p:style>
          <a:lnRef idx="1">
            <a:schemeClr val="accent1"/>
          </a:lnRef>
          <a:fillRef idx="3">
            <a:schemeClr val="accent1"/>
          </a:fillRef>
          <a:effectRef idx="2">
            <a:schemeClr val="accent1"/>
          </a:effectRef>
          <a:fontRef idx="minor">
            <a:schemeClr val="lt1"/>
          </a:fontRef>
        </p:style>
        <p:txBody>
          <a:bodyPr wrap="square" lIns="109728" tIns="36576" rIns="347472" rtlCol="0" anchor="ctr"/>
          <a:lstStyle/>
          <a:p>
            <a:pPr algn="ctr"/>
            <a:r>
              <a:rPr sz="1600" b="1">
                <a:solidFill>
                  <a:srgbClr val="FFFFFF"/>
                </a:solidFill>
                <a:latin typeface="Meiryo UI" panose="020B0604030504040204" pitchFamily="50" charset="-128"/>
                <a:ea typeface="Meiryo UI" panose="020B0604030504040204" pitchFamily="50" charset="-128"/>
              </a:rPr>
              <a:t>競合</a:t>
            </a:r>
          </a:p>
          <a:p>
            <a:pPr algn="ctr"/>
            <a:r>
              <a:rPr sz="1600" b="1">
                <a:solidFill>
                  <a:srgbClr val="FFFFFF"/>
                </a:solidFill>
                <a:latin typeface="Meiryo UI" panose="020B0604030504040204" pitchFamily="50" charset="-128"/>
                <a:ea typeface="Meiryo UI" panose="020B0604030504040204" pitchFamily="50" charset="-128"/>
              </a:rPr>
              <a:t>Competitor</a:t>
            </a:r>
          </a:p>
        </p:txBody>
      </p:sp>
      <p:sp>
        <p:nvSpPr>
          <p:cNvPr id="10" name="Oval 9"/>
          <p:cNvSpPr/>
          <p:nvPr/>
        </p:nvSpPr>
        <p:spPr>
          <a:xfrm>
            <a:off x="4480560" y="3762756"/>
            <a:ext cx="384048" cy="384048"/>
          </a:xfrm>
          <a:prstGeom prst="ellipse">
            <a:avLst/>
          </a:prstGeom>
          <a:solidFill>
            <a:srgbClr val="FFFFFF"/>
          </a:solidFill>
          <a:ln w="6350">
            <a:solidFill>
              <a:srgbClr val="FFFFFF"/>
            </a:solidFill>
          </a:ln>
        </p:spPr>
        <p:style>
          <a:lnRef idx="1">
            <a:schemeClr val="accent1"/>
          </a:lnRef>
          <a:fillRef idx="3">
            <a:schemeClr val="accent1"/>
          </a:fillRef>
          <a:effectRef idx="2">
            <a:schemeClr val="accent1"/>
          </a:effectRef>
          <a:fontRef idx="minor">
            <a:schemeClr val="lt1"/>
          </a:fontRef>
        </p:style>
        <p:txBody>
          <a:bodyPr lIns="36000" tIns="36000" rIns="36000" bIns="36000" rtlCol="0" anchor="ctr"/>
          <a:lstStyle/>
          <a:p>
            <a:pPr algn="ctr"/>
            <a:r>
              <a:rPr sz="1400" b="1">
                <a:solidFill>
                  <a:srgbClr val="3D3D3D"/>
                </a:solidFill>
                <a:latin typeface="Meiryo UI" panose="020B0604030504040204" pitchFamily="50" charset="-128"/>
                <a:ea typeface="Meiryo UI" panose="020B0604030504040204" pitchFamily="50" charset="-128"/>
              </a:rPr>
              <a:t>競</a:t>
            </a:r>
          </a:p>
        </p:txBody>
      </p:sp>
      <p:sp>
        <p:nvSpPr>
          <p:cNvPr id="11" name="Rectangle 10"/>
          <p:cNvSpPr/>
          <p:nvPr/>
        </p:nvSpPr>
        <p:spPr>
          <a:xfrm>
            <a:off x="182880" y="4206240"/>
            <a:ext cx="4754880" cy="2194560"/>
          </a:xfrm>
          <a:prstGeom prst="rect">
            <a:avLst/>
          </a:prstGeom>
          <a:solidFill>
            <a:srgbClr val="FFFFFF"/>
          </a:solidFill>
          <a:ln w="9525">
            <a:solidFill>
              <a:srgbClr val="CCCCCC"/>
            </a:solidFill>
          </a:ln>
        </p:spPr>
        <p:style>
          <a:lnRef idx="1">
            <a:schemeClr val="accent1"/>
          </a:lnRef>
          <a:fillRef idx="3">
            <a:schemeClr val="accent1"/>
          </a:fillRef>
          <a:effectRef idx="2">
            <a:schemeClr val="accent1"/>
          </a:effectRef>
          <a:fontRef idx="minor">
            <a:schemeClr val="lt1"/>
          </a:fontRef>
        </p:style>
        <p:txBody>
          <a:bodyPr wrap="square" lIns="256032" tIns="137160" rtlCol="0" anchor="ctr"/>
          <a:lstStyle/>
          <a:p>
            <a:pPr>
              <a:spcAft>
                <a:spcPts val="500"/>
              </a:spcAft>
            </a:pPr>
            <a:r>
              <a:rPr sz="1400" b="1">
                <a:solidFill>
                  <a:srgbClr val="1A1A1A"/>
                </a:solidFill>
                <a:latin typeface="Meiryo UI" panose="020B0604030504040204" pitchFamily="50" charset="-128"/>
                <a:ea typeface="Meiryo UI" panose="020B0604030504040204" pitchFamily="50" charset="-128"/>
              </a:rPr>
              <a:t>▸  Samsung・Google（Androidエコシステム）</a:t>
            </a:r>
          </a:p>
          <a:p>
            <a:pPr>
              <a:spcAft>
                <a:spcPts val="500"/>
              </a:spcAft>
            </a:pPr>
            <a:r>
              <a:rPr sz="1400" b="1">
                <a:solidFill>
                  <a:srgbClr val="1A1A1A"/>
                </a:solidFill>
                <a:latin typeface="Meiryo UI" panose="020B0604030504040204" pitchFamily="50" charset="-128"/>
                <a:ea typeface="Meiryo UI" panose="020B0604030504040204" pitchFamily="50" charset="-128"/>
              </a:rPr>
              <a:t>▸  Microsoft（生産性ツール・クラウド領域）</a:t>
            </a:r>
          </a:p>
          <a:p>
            <a:pPr>
              <a:spcAft>
                <a:spcPts val="500"/>
              </a:spcAft>
            </a:pPr>
            <a:r>
              <a:rPr sz="1400" b="1">
                <a:solidFill>
                  <a:srgbClr val="1A1A1A"/>
                </a:solidFill>
                <a:latin typeface="Meiryo UI" panose="020B0604030504040204" pitchFamily="50" charset="-128"/>
                <a:ea typeface="Meiryo UI" panose="020B0604030504040204" pitchFamily="50" charset="-128"/>
              </a:rPr>
              <a:t>▸  各社のAIスマートフォン・ウェアラブル競争</a:t>
            </a:r>
          </a:p>
        </p:txBody>
      </p:sp>
      <p:sp>
        <p:nvSpPr>
          <p:cNvPr id="12" name="Rectangle 11"/>
          <p:cNvSpPr/>
          <p:nvPr/>
        </p:nvSpPr>
        <p:spPr>
          <a:xfrm>
            <a:off x="182880" y="4206240"/>
            <a:ext cx="73152" cy="2194560"/>
          </a:xfrm>
          <a:prstGeom prst="rect">
            <a:avLst/>
          </a:prstGeom>
          <a:solidFill>
            <a:srgbClr val="3D3D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b="1">
              <a:latin typeface="Meiryo UI" panose="020B0604030504040204" pitchFamily="50" charset="-128"/>
              <a:ea typeface="Meiryo UI" panose="020B0604030504040204" pitchFamily="50" charset="-128"/>
            </a:endParaRPr>
          </a:p>
        </p:txBody>
      </p:sp>
      <p:sp>
        <p:nvSpPr>
          <p:cNvPr id="13" name="Rectangle 12"/>
          <p:cNvSpPr/>
          <p:nvPr/>
        </p:nvSpPr>
        <p:spPr>
          <a:xfrm>
            <a:off x="7251192" y="3703320"/>
            <a:ext cx="4754880" cy="502920"/>
          </a:xfrm>
          <a:prstGeom prst="rect">
            <a:avLst/>
          </a:prstGeom>
          <a:solidFill>
            <a:srgbClr val="5C5C5C"/>
          </a:solidFill>
          <a:ln>
            <a:noFill/>
          </a:ln>
        </p:spPr>
        <p:style>
          <a:lnRef idx="1">
            <a:schemeClr val="accent1"/>
          </a:lnRef>
          <a:fillRef idx="3">
            <a:schemeClr val="accent1"/>
          </a:fillRef>
          <a:effectRef idx="2">
            <a:schemeClr val="accent1"/>
          </a:effectRef>
          <a:fontRef idx="minor">
            <a:schemeClr val="lt1"/>
          </a:fontRef>
        </p:style>
        <p:txBody>
          <a:bodyPr wrap="square" lIns="109728" tIns="36576" rIns="347472" rtlCol="0" anchor="ctr"/>
          <a:lstStyle/>
          <a:p>
            <a:pPr algn="ctr"/>
            <a:r>
              <a:rPr sz="1600" b="1">
                <a:solidFill>
                  <a:srgbClr val="FFFFFF"/>
                </a:solidFill>
                <a:latin typeface="Meiryo UI" panose="020B0604030504040204" pitchFamily="50" charset="-128"/>
                <a:ea typeface="Meiryo UI" panose="020B0604030504040204" pitchFamily="50" charset="-128"/>
              </a:rPr>
              <a:t>顧客・市場</a:t>
            </a:r>
          </a:p>
          <a:p>
            <a:pPr algn="ctr"/>
            <a:r>
              <a:rPr sz="1600" b="1">
                <a:solidFill>
                  <a:srgbClr val="FFFFFF"/>
                </a:solidFill>
                <a:latin typeface="Meiryo UI" panose="020B0604030504040204" pitchFamily="50" charset="-128"/>
                <a:ea typeface="Meiryo UI" panose="020B0604030504040204" pitchFamily="50" charset="-128"/>
              </a:rPr>
              <a:t>Customer</a:t>
            </a:r>
          </a:p>
        </p:txBody>
      </p:sp>
      <p:sp>
        <p:nvSpPr>
          <p:cNvPr id="14" name="Oval 13"/>
          <p:cNvSpPr/>
          <p:nvPr/>
        </p:nvSpPr>
        <p:spPr>
          <a:xfrm>
            <a:off x="11548872" y="3762756"/>
            <a:ext cx="384048" cy="384048"/>
          </a:xfrm>
          <a:prstGeom prst="ellipse">
            <a:avLst/>
          </a:prstGeom>
          <a:solidFill>
            <a:srgbClr val="FFFFFF"/>
          </a:solidFill>
          <a:ln w="6350">
            <a:solidFill>
              <a:srgbClr val="FFFFFF"/>
            </a:solidFill>
          </a:ln>
        </p:spPr>
        <p:style>
          <a:lnRef idx="1">
            <a:schemeClr val="accent1"/>
          </a:lnRef>
          <a:fillRef idx="3">
            <a:schemeClr val="accent1"/>
          </a:fillRef>
          <a:effectRef idx="2">
            <a:schemeClr val="accent1"/>
          </a:effectRef>
          <a:fontRef idx="minor">
            <a:schemeClr val="lt1"/>
          </a:fontRef>
        </p:style>
        <p:txBody>
          <a:bodyPr lIns="36000" tIns="36000" rIns="36000" bIns="36000" rtlCol="0" anchor="ctr"/>
          <a:lstStyle/>
          <a:p>
            <a:pPr algn="ctr"/>
            <a:r>
              <a:rPr sz="1400" b="1">
                <a:solidFill>
                  <a:srgbClr val="5C5C5C"/>
                </a:solidFill>
                <a:latin typeface="Meiryo UI" panose="020B0604030504040204" pitchFamily="50" charset="-128"/>
                <a:ea typeface="Meiryo UI" panose="020B0604030504040204" pitchFamily="50" charset="-128"/>
              </a:rPr>
              <a:t>顧</a:t>
            </a:r>
          </a:p>
        </p:txBody>
      </p:sp>
      <p:sp>
        <p:nvSpPr>
          <p:cNvPr id="15" name="Rectangle 14"/>
          <p:cNvSpPr/>
          <p:nvPr/>
        </p:nvSpPr>
        <p:spPr>
          <a:xfrm>
            <a:off x="7251192" y="4206240"/>
            <a:ext cx="4754880" cy="2194560"/>
          </a:xfrm>
          <a:prstGeom prst="rect">
            <a:avLst/>
          </a:prstGeom>
          <a:solidFill>
            <a:srgbClr val="FFFFFF"/>
          </a:solidFill>
          <a:ln w="9525">
            <a:solidFill>
              <a:srgbClr val="CCCCCC"/>
            </a:solidFill>
          </a:ln>
        </p:spPr>
        <p:style>
          <a:lnRef idx="1">
            <a:schemeClr val="accent1"/>
          </a:lnRef>
          <a:fillRef idx="3">
            <a:schemeClr val="accent1"/>
          </a:fillRef>
          <a:effectRef idx="2">
            <a:schemeClr val="accent1"/>
          </a:effectRef>
          <a:fontRef idx="minor">
            <a:schemeClr val="lt1"/>
          </a:fontRef>
        </p:style>
        <p:txBody>
          <a:bodyPr wrap="square" lIns="256032" tIns="137160" rtlCol="0" anchor="ctr"/>
          <a:lstStyle/>
          <a:p>
            <a:pPr>
              <a:spcAft>
                <a:spcPts val="500"/>
              </a:spcAft>
            </a:pPr>
            <a:r>
              <a:rPr sz="1400" b="1" dirty="0">
                <a:solidFill>
                  <a:srgbClr val="1A1A1A"/>
                </a:solidFill>
                <a:latin typeface="Meiryo UI" panose="020B0604030504040204" pitchFamily="50" charset="-128"/>
                <a:ea typeface="Meiryo UI" panose="020B0604030504040204" pitchFamily="50" charset="-128"/>
              </a:rPr>
              <a:t>▸  </a:t>
            </a:r>
            <a:r>
              <a:rPr sz="1400" b="1" dirty="0" err="1">
                <a:solidFill>
                  <a:srgbClr val="1A1A1A"/>
                </a:solidFill>
                <a:latin typeface="Meiryo UI" panose="020B0604030504040204" pitchFamily="50" charset="-128"/>
                <a:ea typeface="Meiryo UI" panose="020B0604030504040204" pitchFamily="50" charset="-128"/>
              </a:rPr>
              <a:t>プレミアム価格帯を受容するコンシューマ</a:t>
            </a:r>
            <a:r>
              <a:rPr sz="1400" b="1" dirty="0">
                <a:solidFill>
                  <a:srgbClr val="1A1A1A"/>
                </a:solidFill>
                <a:latin typeface="Meiryo UI" panose="020B0604030504040204" pitchFamily="50" charset="-128"/>
                <a:ea typeface="Meiryo UI" panose="020B0604030504040204" pitchFamily="50" charset="-128"/>
              </a:rPr>
              <a:t>ー</a:t>
            </a:r>
          </a:p>
          <a:p>
            <a:pPr>
              <a:spcAft>
                <a:spcPts val="500"/>
              </a:spcAft>
            </a:pPr>
            <a:r>
              <a:rPr sz="1400" b="1" dirty="0">
                <a:solidFill>
                  <a:srgbClr val="1A1A1A"/>
                </a:solidFill>
                <a:latin typeface="Meiryo UI" panose="020B0604030504040204" pitchFamily="50" charset="-128"/>
                <a:ea typeface="Meiryo UI" panose="020B0604030504040204" pitchFamily="50" charset="-128"/>
              </a:rPr>
              <a:t>▸  </a:t>
            </a:r>
            <a:r>
              <a:rPr sz="1400" b="1" dirty="0" err="1">
                <a:solidFill>
                  <a:srgbClr val="1A1A1A"/>
                </a:solidFill>
                <a:latin typeface="Meiryo UI" panose="020B0604030504040204" pitchFamily="50" charset="-128"/>
                <a:ea typeface="Meiryo UI" panose="020B0604030504040204" pitchFamily="50" charset="-128"/>
              </a:rPr>
              <a:t>クリエイタ</a:t>
            </a:r>
            <a:r>
              <a:rPr sz="1400" b="1" dirty="0">
                <a:solidFill>
                  <a:srgbClr val="1A1A1A"/>
                </a:solidFill>
                <a:latin typeface="Meiryo UI" panose="020B0604030504040204" pitchFamily="50" charset="-128"/>
                <a:ea typeface="Meiryo UI" panose="020B0604030504040204" pitchFamily="50" charset="-128"/>
              </a:rPr>
              <a:t>ー・</a:t>
            </a:r>
            <a:r>
              <a:rPr sz="1400" b="1" dirty="0" err="1">
                <a:solidFill>
                  <a:srgbClr val="1A1A1A"/>
                </a:solidFill>
                <a:latin typeface="Meiryo UI" panose="020B0604030504040204" pitchFamily="50" charset="-128"/>
                <a:ea typeface="Meiryo UI" panose="020B0604030504040204" pitchFamily="50" charset="-128"/>
              </a:rPr>
              <a:t>デザイナ</a:t>
            </a:r>
            <a:r>
              <a:rPr sz="1400" b="1" dirty="0">
                <a:solidFill>
                  <a:srgbClr val="1A1A1A"/>
                </a:solidFill>
                <a:latin typeface="Meiryo UI" panose="020B0604030504040204" pitchFamily="50" charset="-128"/>
                <a:ea typeface="Meiryo UI" panose="020B0604030504040204" pitchFamily="50" charset="-128"/>
              </a:rPr>
              <a:t>ー・</a:t>
            </a:r>
            <a:r>
              <a:rPr sz="1400" b="1" dirty="0" err="1">
                <a:solidFill>
                  <a:srgbClr val="1A1A1A"/>
                </a:solidFill>
                <a:latin typeface="Meiryo UI" panose="020B0604030504040204" pitchFamily="50" charset="-128"/>
                <a:ea typeface="Meiryo UI" panose="020B0604030504040204" pitchFamily="50" charset="-128"/>
              </a:rPr>
              <a:t>ビジネスプロ層</a:t>
            </a:r>
            <a:endParaRPr sz="1400" b="1" dirty="0">
              <a:solidFill>
                <a:srgbClr val="1A1A1A"/>
              </a:solidFill>
              <a:latin typeface="Meiryo UI" panose="020B0604030504040204" pitchFamily="50" charset="-128"/>
              <a:ea typeface="Meiryo UI" panose="020B0604030504040204" pitchFamily="50" charset="-128"/>
            </a:endParaRPr>
          </a:p>
          <a:p>
            <a:pPr>
              <a:spcAft>
                <a:spcPts val="500"/>
              </a:spcAft>
            </a:pPr>
            <a:r>
              <a:rPr sz="1400" b="1" dirty="0">
                <a:solidFill>
                  <a:srgbClr val="1A1A1A"/>
                </a:solidFill>
                <a:latin typeface="Meiryo UI" panose="020B0604030504040204" pitchFamily="50" charset="-128"/>
                <a:ea typeface="Meiryo UI" panose="020B0604030504040204" pitchFamily="50" charset="-128"/>
              </a:rPr>
              <a:t>▸  </a:t>
            </a:r>
            <a:r>
              <a:rPr sz="1400" b="1" dirty="0" err="1">
                <a:solidFill>
                  <a:srgbClr val="1A1A1A"/>
                </a:solidFill>
                <a:latin typeface="Meiryo UI" panose="020B0604030504040204" pitchFamily="50" charset="-128"/>
                <a:ea typeface="Meiryo UI" panose="020B0604030504040204" pitchFamily="50" charset="-128"/>
              </a:rPr>
              <a:t>Appleエコシステムにロックインされた既存ユーザ</a:t>
            </a:r>
            <a:r>
              <a:rPr sz="1400" b="1" dirty="0">
                <a:solidFill>
                  <a:srgbClr val="1A1A1A"/>
                </a:solidFill>
                <a:latin typeface="Meiryo UI" panose="020B0604030504040204" pitchFamily="50" charset="-128"/>
                <a:ea typeface="Meiryo UI" panose="020B0604030504040204" pitchFamily="50" charset="-128"/>
              </a:rPr>
              <a:t>ー</a:t>
            </a:r>
          </a:p>
        </p:txBody>
      </p:sp>
      <p:sp>
        <p:nvSpPr>
          <p:cNvPr id="16" name="Rectangle 15"/>
          <p:cNvSpPr/>
          <p:nvPr/>
        </p:nvSpPr>
        <p:spPr>
          <a:xfrm>
            <a:off x="7251192" y="4206240"/>
            <a:ext cx="73152" cy="2194560"/>
          </a:xfrm>
          <a:prstGeom prst="rect">
            <a:avLst/>
          </a:prstGeom>
          <a:solidFill>
            <a:srgbClr val="5C5C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b="1">
              <a:latin typeface="Meiryo UI" panose="020B0604030504040204" pitchFamily="50" charset="-128"/>
              <a:ea typeface="Meiryo UI" panose="020B0604030504040204" pitchFamily="50" charset="-128"/>
            </a:endParaRPr>
          </a:p>
        </p:txBody>
      </p:sp>
      <p:sp>
        <p:nvSpPr>
          <p:cNvPr id="17" name="Rectangle 16"/>
          <p:cNvSpPr/>
          <p:nvPr/>
        </p:nvSpPr>
        <p:spPr>
          <a:xfrm>
            <a:off x="5453980" y="3585720"/>
            <a:ext cx="1344999" cy="620520"/>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b="1">
                <a:solidFill>
                  <a:srgbClr val="FFFFFF"/>
                </a:solidFill>
                <a:latin typeface="Meiryo UI" panose="020B0604030504040204" pitchFamily="50" charset="-128"/>
                <a:ea typeface="Meiryo UI" panose="020B0604030504040204" pitchFamily="50" charset="-128"/>
              </a:rPr>
              <a:t>3C 分析</a:t>
            </a:r>
          </a:p>
        </p:txBody>
      </p:sp>
      <p:sp>
        <p:nvSpPr>
          <p:cNvPr id="18" name="TextBox 17"/>
          <p:cNvSpPr txBox="1"/>
          <p:nvPr/>
        </p:nvSpPr>
        <p:spPr>
          <a:xfrm>
            <a:off x="182880" y="6419088"/>
            <a:ext cx="6102953" cy="253916"/>
          </a:xfrm>
          <a:prstGeom prst="rect">
            <a:avLst/>
          </a:prstGeom>
          <a:noFill/>
        </p:spPr>
        <p:txBody>
          <a:bodyPr wrap="none">
            <a:spAutoFit/>
          </a:bodyPr>
          <a:lstStyle/>
          <a:p>
            <a:r>
              <a:rPr sz="1050" b="1" i="1" dirty="0">
                <a:solidFill>
                  <a:srgbClr val="0071E3"/>
                </a:solidFill>
                <a:latin typeface="Meiryo UI" panose="020B0604030504040204" pitchFamily="50" charset="-128"/>
                <a:ea typeface="Meiryo UI" panose="020B0604030504040204" pitchFamily="50" charset="-128"/>
              </a:rPr>
              <a:t>KSF: </a:t>
            </a:r>
            <a:r>
              <a:rPr sz="1050" b="1" i="1" dirty="0" err="1">
                <a:solidFill>
                  <a:srgbClr val="0071E3"/>
                </a:solidFill>
                <a:latin typeface="Meiryo UI" panose="020B0604030504040204" pitchFamily="50" charset="-128"/>
                <a:ea typeface="Meiryo UI" panose="020B0604030504040204" pitchFamily="50" charset="-128"/>
              </a:rPr>
              <a:t>垂直統合エコシステムによるスイッチングコストの最大化とプレミアムブランドとしての価格優位性の維持</a:t>
            </a:r>
            <a:endParaRPr sz="1050" b="1" i="1" dirty="0">
              <a:solidFill>
                <a:srgbClr val="0071E3"/>
              </a:solidFill>
              <a:latin typeface="Meiryo UI" panose="020B0604030504040204" pitchFamily="50" charset="-128"/>
              <a:ea typeface="Meiryo UI" panose="020B0604030504040204" pitchFamily="50" charset="-128"/>
            </a:endParaRPr>
          </a:p>
        </p:txBody>
      </p:sp>
      <p:cxnSp>
        <p:nvCxnSpPr>
          <p:cNvPr id="19" name="Connector 18"/>
          <p:cNvCxnSpPr>
            <a:cxnSpLocks/>
          </p:cNvCxnSpPr>
          <p:nvPr/>
        </p:nvCxnSpPr>
        <p:spPr>
          <a:xfrm flipH="1">
            <a:off x="2560320" y="3130382"/>
            <a:ext cx="1156715" cy="572938"/>
          </a:xfrm>
          <a:prstGeom prst="line">
            <a:avLst/>
          </a:prstGeom>
          <a:ln w="25400">
            <a:solidFill>
              <a:srgbClr val="FF0000"/>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0" name="Connector 19"/>
          <p:cNvCxnSpPr>
            <a:cxnSpLocks/>
          </p:cNvCxnSpPr>
          <p:nvPr/>
        </p:nvCxnSpPr>
        <p:spPr>
          <a:xfrm>
            <a:off x="8471915" y="3082800"/>
            <a:ext cx="1156717" cy="620520"/>
          </a:xfrm>
          <a:prstGeom prst="line">
            <a:avLst/>
          </a:prstGeom>
          <a:ln w="25400">
            <a:solidFill>
              <a:srgbClr val="FF0000"/>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1" name="Connector 20"/>
          <p:cNvCxnSpPr/>
          <p:nvPr/>
        </p:nvCxnSpPr>
        <p:spPr>
          <a:xfrm>
            <a:off x="4937760" y="5052060"/>
            <a:ext cx="2313432" cy="0"/>
          </a:xfrm>
          <a:prstGeom prst="line">
            <a:avLst/>
          </a:prstGeom>
          <a:ln w="25400">
            <a:solidFill>
              <a:srgbClr val="FF0000"/>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TotalTime>
  <Words>73</Words>
  <Application>Microsoft Office PowerPoint</Application>
  <PresentationFormat>ユーザー設定</PresentationFormat>
  <Paragraphs>22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Theme</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隆弘 野邊</cp:lastModifiedBy>
  <cp:revision>3</cp:revision>
  <dcterms:created xsi:type="dcterms:W3CDTF">2013-01-27T09:14:16Z</dcterms:created>
  <dcterms:modified xsi:type="dcterms:W3CDTF">2026-04-27T20:58:33Z</dcterms:modified>
  <cp:category/>
</cp:coreProperties>
</file>