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3D3D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400" b="1">
                <a:solidFill>
                  <a:srgbClr val="FFFFFF"/>
                </a:solidFill>
                <a:latin typeface="+mn-ea"/>
              </a:rPr>
              <a:t>3C分析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1454244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 dirty="0">
                <a:solidFill>
                  <a:srgbClr val="6B5344"/>
                </a:solidFill>
                <a:latin typeface="+mn-ea"/>
              </a:rPr>
              <a:t>無印良品（参考例）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886968"/>
            <a:ext cx="3840480" cy="621792"/>
          </a:xfrm>
          <a:prstGeom prst="rect">
            <a:avLst/>
          </a:prstGeom>
          <a:solidFill>
            <a:srgbClr val="6B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Company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自社（無印良品）</a:t>
            </a:r>
          </a:p>
        </p:txBody>
      </p:sp>
      <p:sp>
        <p:nvSpPr>
          <p:cNvPr id="6" name="Oval 5"/>
          <p:cNvSpPr/>
          <p:nvPr/>
        </p:nvSpPr>
        <p:spPr>
          <a:xfrm>
            <a:off x="3566160" y="100584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6B5344"/>
                </a:solidFill>
                <a:latin typeface="+mn-ea"/>
              </a:rPr>
              <a:t>自</a:t>
            </a:r>
          </a:p>
        </p:txBody>
      </p:sp>
      <p:sp>
        <p:nvSpPr>
          <p:cNvPr id="7" name="Rectangle 6"/>
          <p:cNvSpPr/>
          <p:nvPr/>
        </p:nvSpPr>
        <p:spPr>
          <a:xfrm>
            <a:off x="27014" y="1508760"/>
            <a:ext cx="4151375" cy="4773168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素材の簡素化によるコスト削減と品質維持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ノーブランド哲学による一貫したブランドイメージ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食品・衣料・生活雑貨を横断する総合展開力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海外200店超にも通用するシンプルデザイン哲学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ECと実店舗の融合・無印良品週間による顧客還元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508760"/>
            <a:ext cx="73152" cy="4773168"/>
          </a:xfrm>
          <a:prstGeom prst="rect">
            <a:avLst/>
          </a:prstGeom>
          <a:solidFill>
            <a:srgbClr val="6B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42232" y="886968"/>
            <a:ext cx="3840480" cy="621792"/>
          </a:xfrm>
          <a:prstGeom prst="rect">
            <a:avLst/>
          </a:prstGeom>
          <a:solidFill>
            <a:srgbClr val="5A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Competitor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競合</a:t>
            </a:r>
          </a:p>
        </p:txBody>
      </p:sp>
      <p:sp>
        <p:nvSpPr>
          <p:cNvPr id="10" name="Oval 9"/>
          <p:cNvSpPr/>
          <p:nvPr/>
        </p:nvSpPr>
        <p:spPr>
          <a:xfrm>
            <a:off x="7525511" y="100584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5A5A5A"/>
                </a:solidFill>
                <a:latin typeface="+mn-ea"/>
              </a:rPr>
              <a:t>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42232" y="1508760"/>
            <a:ext cx="3840480" cy="4773168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IKEA</a:t>
            </a:r>
            <a:r>
              <a:rPr lang="ja-JP" altLang="en-US" sz="1200" b="1" dirty="0">
                <a:solidFill>
                  <a:srgbClr val="1A1A1A"/>
                </a:solidFill>
                <a:latin typeface="+mn-ea"/>
              </a:rPr>
              <a:t>（</a:t>
            </a:r>
            <a:r>
              <a:rPr sz="1200" b="1" dirty="0">
                <a:solidFill>
                  <a:srgbClr val="1A1A1A"/>
                </a:solidFill>
                <a:latin typeface="+mn-ea"/>
              </a:rPr>
              <a:t>スウェーデン発・低価格家具の世界王者</a:t>
            </a:r>
            <a:r>
              <a:rPr lang="ja-JP" altLang="en-US" sz="1200" b="1" dirty="0">
                <a:solidFill>
                  <a:srgbClr val="1A1A1A"/>
                </a:solidFill>
                <a:latin typeface="+mn-ea"/>
              </a:rPr>
              <a:t>）</a:t>
            </a:r>
            <a:endParaRPr sz="1200" b="1" dirty="0">
              <a:solidFill>
                <a:srgbClr val="1A1A1A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ニトリ</a:t>
            </a:r>
            <a:r>
              <a:rPr lang="ja-JP" altLang="en-US" sz="1200" b="1" dirty="0">
                <a:solidFill>
                  <a:srgbClr val="1A1A1A"/>
                </a:solidFill>
                <a:latin typeface="+mn-ea"/>
              </a:rPr>
              <a:t>（</a:t>
            </a:r>
            <a:r>
              <a:rPr sz="1200" b="1" dirty="0">
                <a:solidFill>
                  <a:srgbClr val="1A1A1A"/>
                </a:solidFill>
                <a:latin typeface="+mn-ea"/>
              </a:rPr>
              <a:t>コスパ重視・店舗数2,000超の量販店</a:t>
            </a:r>
            <a:r>
              <a:rPr lang="ja-JP" altLang="en-US" sz="1200" b="1" dirty="0">
                <a:solidFill>
                  <a:srgbClr val="1A1A1A"/>
                </a:solidFill>
                <a:latin typeface="+mn-ea"/>
              </a:rPr>
              <a:t>）</a:t>
            </a:r>
            <a:endParaRPr sz="1200" b="1" dirty="0">
              <a:solidFill>
                <a:srgbClr val="1A1A1A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H&amp;M・ZARAなどのグローバルSPAアパレル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ロフト・東急ハンズなどの生活雑貨専門店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D2Cブランドの台頭による市場の細分化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42232" y="1508760"/>
            <a:ext cx="73152" cy="4773168"/>
          </a:xfrm>
          <a:prstGeom prst="rect">
            <a:avLst/>
          </a:prstGeom>
          <a:solidFill>
            <a:srgbClr val="5A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01583" y="886968"/>
            <a:ext cx="3840480" cy="621792"/>
          </a:xfrm>
          <a:prstGeom prst="rect">
            <a:avLst/>
          </a:prstGeom>
          <a:solidFill>
            <a:srgbClr val="4A6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Customer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+mn-ea"/>
              </a:rPr>
              <a:t>顧客・市場</a:t>
            </a:r>
          </a:p>
        </p:txBody>
      </p:sp>
      <p:sp>
        <p:nvSpPr>
          <p:cNvPr id="14" name="Oval 13"/>
          <p:cNvSpPr/>
          <p:nvPr/>
        </p:nvSpPr>
        <p:spPr>
          <a:xfrm>
            <a:off x="11484863" y="100584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4A6547"/>
                </a:solidFill>
                <a:latin typeface="+mn-ea"/>
              </a:rPr>
              <a:t>顧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08064" y="1508760"/>
            <a:ext cx="4087242" cy="4773168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シンプル・機能美・無駄のないデザインを好む層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環境意識・サステナビリティを重視する消費者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品質と価値観の一致にこだわる20〜40代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アジア市場でも高まる日本式ミニマリズム需要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+mn-ea"/>
              </a:rPr>
              <a:t>▸  インテリア・ライフスタイル全般をトータルで</a:t>
            </a:r>
            <a:endParaRPr lang="en-US" sz="1200" b="1" dirty="0">
              <a:solidFill>
                <a:srgbClr val="1A1A1A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b="1" dirty="0">
                <a:solidFill>
                  <a:srgbClr val="1A1A1A"/>
                </a:solidFill>
                <a:latin typeface="+mn-ea"/>
              </a:rPr>
              <a:t>　　 </a:t>
            </a:r>
            <a:r>
              <a:rPr sz="1200" b="1" dirty="0">
                <a:solidFill>
                  <a:srgbClr val="1A1A1A"/>
                </a:solidFill>
                <a:latin typeface="+mn-ea"/>
              </a:rPr>
              <a:t>揃えたい層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01583" y="1508760"/>
            <a:ext cx="73152" cy="4773168"/>
          </a:xfrm>
          <a:prstGeom prst="rect">
            <a:avLst/>
          </a:prstGeom>
          <a:solidFill>
            <a:srgbClr val="4A6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AF673A9-4538-8119-CC07-9CD08D61A800}"/>
              </a:ext>
            </a:extLst>
          </p:cNvPr>
          <p:cNvSpPr/>
          <p:nvPr/>
        </p:nvSpPr>
        <p:spPr>
          <a:xfrm>
            <a:off x="256032" y="1508760"/>
            <a:ext cx="3767328" cy="4773168"/>
          </a:xfrm>
          <a:prstGeom prst="rect">
            <a:avLst/>
          </a:prstGeom>
          <a:noFill/>
          <a:ln>
            <a:solidFill>
              <a:srgbClr val="CC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0A17BDF-ADDA-E92D-B823-9DF222D4F489}"/>
              </a:ext>
            </a:extLst>
          </p:cNvPr>
          <p:cNvSpPr/>
          <p:nvPr/>
        </p:nvSpPr>
        <p:spPr>
          <a:xfrm>
            <a:off x="4215384" y="1508760"/>
            <a:ext cx="3767328" cy="4773168"/>
          </a:xfrm>
          <a:prstGeom prst="rect">
            <a:avLst/>
          </a:prstGeom>
          <a:noFill/>
          <a:ln>
            <a:solidFill>
              <a:srgbClr val="CC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9ED4179-DF27-3766-DAD6-263E541AF67C}"/>
              </a:ext>
            </a:extLst>
          </p:cNvPr>
          <p:cNvSpPr/>
          <p:nvPr/>
        </p:nvSpPr>
        <p:spPr>
          <a:xfrm>
            <a:off x="8165465" y="1508760"/>
            <a:ext cx="3767328" cy="4773168"/>
          </a:xfrm>
          <a:prstGeom prst="rect">
            <a:avLst/>
          </a:prstGeom>
          <a:noFill/>
          <a:ln>
            <a:solidFill>
              <a:srgbClr val="CC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93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2026-04-27T20:48:06Z</dcterms:modified>
  <cp:category/>
</cp:coreProperties>
</file>