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66928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64008" rtlCol="0" anchor="ctr"/>
          <a:lstStyle/>
          <a:p>
            <a:pPr algn="l"/>
            <a:r>
              <a:rPr sz="2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3C分析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611112"/>
            <a:ext cx="12188952" cy="2468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" y="576072"/>
            <a:ext cx="1739579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 dirty="0">
                <a:solidFill>
                  <a:srgbClr val="DA291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McDonald's（参考例）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886968"/>
            <a:ext cx="3840480" cy="5303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5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顧客</a:t>
            </a:r>
          </a:p>
          <a:p>
            <a:pPr algn="ctr"/>
            <a:r>
              <a:rPr sz="15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Customer</a:t>
            </a:r>
          </a:p>
        </p:txBody>
      </p:sp>
      <p:sp>
        <p:nvSpPr>
          <p:cNvPr id="6" name="Oval 5"/>
          <p:cNvSpPr/>
          <p:nvPr/>
        </p:nvSpPr>
        <p:spPr>
          <a:xfrm>
            <a:off x="3566160" y="960120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144" rtlCol="0" anchor="ctr"/>
          <a:lstStyle/>
          <a:p>
            <a:pPr algn="ctr"/>
            <a:r>
              <a:rPr sz="1400" b="1" dirty="0">
                <a:solidFill>
                  <a:srgbClr val="8B65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" y="1417319"/>
            <a:ext cx="3840480" cy="260604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手軽・低価格を重視するファミリー層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10〜30代の若年層・スピード重視のランチ需要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子供連れのファミリー（ハッピーセット効果）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モバイルオーダー利用率が高いデジタル世代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1417319"/>
            <a:ext cx="73152" cy="2606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42232" y="886968"/>
            <a:ext cx="3840480" cy="530352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自社（McDonald's）</a:t>
            </a:r>
          </a:p>
          <a:p>
            <a:pPr algn="ctr"/>
            <a:r>
              <a:rPr sz="15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Company</a:t>
            </a:r>
          </a:p>
        </p:txBody>
      </p:sp>
      <p:sp>
        <p:nvSpPr>
          <p:cNvPr id="10" name="Oval 9"/>
          <p:cNvSpPr/>
          <p:nvPr/>
        </p:nvSpPr>
        <p:spPr>
          <a:xfrm>
            <a:off x="7525511" y="960120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144" rtlCol="0" anchor="ctr"/>
          <a:lstStyle/>
          <a:p>
            <a:pPr algn="ctr"/>
            <a:r>
              <a:rPr sz="1400" b="1">
                <a:solidFill>
                  <a:srgbClr val="DA291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42232" y="1417319"/>
            <a:ext cx="3840480" cy="260604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国内2,900店超・好立地の圧倒的店舗網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標準化されたオペレーションと品質保証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グローバルブランドとマスマーケティング力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アプリクーポンと会員データ活用による集客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42232" y="1417319"/>
            <a:ext cx="73152" cy="2606040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01583" y="886968"/>
            <a:ext cx="3840480" cy="530352"/>
          </a:xfrm>
          <a:prstGeom prst="rect">
            <a:avLst/>
          </a:prstGeom>
          <a:solidFill>
            <a:srgbClr val="3C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47472"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競合</a:t>
            </a:r>
          </a:p>
          <a:p>
            <a:pPr algn="ctr"/>
            <a:r>
              <a:rPr sz="15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Competitor</a:t>
            </a:r>
          </a:p>
        </p:txBody>
      </p:sp>
      <p:sp>
        <p:nvSpPr>
          <p:cNvPr id="14" name="Oval 13"/>
          <p:cNvSpPr/>
          <p:nvPr/>
        </p:nvSpPr>
        <p:spPr>
          <a:xfrm>
            <a:off x="11484863" y="960120"/>
            <a:ext cx="384048" cy="384048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144" rtlCol="0" anchor="ctr"/>
          <a:lstStyle/>
          <a:p>
            <a:pPr algn="ctr"/>
            <a:r>
              <a:rPr sz="1400" b="1">
                <a:solidFill>
                  <a:srgbClr val="3C3C3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競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01583" y="1417319"/>
            <a:ext cx="3840480" cy="260604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56032" tIns="137160" rtlCol="0" anchor="ctr"/>
          <a:lstStyle/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モスバーガー・ロッテリア等のバーガーチェーン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コンビニのホットスナック・デリバリー参入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松屋・吉野家など低価格帯の競合外食チェーン</a:t>
            </a:r>
          </a:p>
          <a:p>
            <a:pPr>
              <a:spcAft>
                <a:spcPts val="500"/>
              </a:spcAft>
            </a:pPr>
            <a:r>
              <a:rPr sz="1200" b="1" dirty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Uber Eatsで多様な選択肢を提供する飲食店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01583" y="1417319"/>
            <a:ext cx="73152" cy="2606040"/>
          </a:xfrm>
          <a:prstGeom prst="rect">
            <a:avLst/>
          </a:prstGeom>
          <a:solidFill>
            <a:srgbClr val="3C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Folded Corner 16"/>
          <p:cNvSpPr/>
          <p:nvPr/>
        </p:nvSpPr>
        <p:spPr>
          <a:xfrm>
            <a:off x="5367528" y="4114800"/>
            <a:ext cx="1463040" cy="475488"/>
          </a:xfrm>
          <a:prstGeom prst="foldedCorner">
            <a:avLst/>
          </a:prstGeom>
          <a:solidFill>
            <a:srgbClr val="DA29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3C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分析</a:t>
            </a:r>
            <a:endParaRPr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2880" y="4663440"/>
            <a:ext cx="11795760" cy="384048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54864" rtlCol="0" anchor="ctr"/>
          <a:lstStyle/>
          <a:p>
            <a:pPr algn="ctr"/>
            <a:r>
              <a:rPr sz="16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分析結果（KSF：重要成功要因）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2880" y="5047488"/>
            <a:ext cx="11795760" cy="1563624"/>
          </a:xfrm>
          <a:prstGeom prst="rect">
            <a:avLst/>
          </a:prstGeom>
          <a:solidFill>
            <a:srgbClr val="F5F5F5"/>
          </a:solidFill>
          <a:ln w="6350">
            <a:solidFill>
              <a:srgbClr val="BBBBB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01168" tIns="109728" rtlCol="0" anchor="ctr"/>
          <a:lstStyle/>
          <a:p>
            <a:pPr algn="ctr"/>
            <a:r>
              <a:rPr sz="1600" b="1" dirty="0">
                <a:solidFill>
                  <a:srgbClr val="8B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規模×スピード×低価格の三位一体モデルで外食市場のデファクトスタンダードとして君臨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75</Words>
  <Application>Microsoft Office PowerPoint</Application>
  <PresentationFormat>ユーザー設定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2026-04-27T10:42:20Z</dcterms:modified>
  <cp:category/>
</cp:coreProperties>
</file>