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4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566928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64008" rtlCol="0" anchor="ctr"/>
          <a:lstStyle/>
          <a:p>
            <a:pPr algn="l"/>
            <a:r>
              <a:rPr sz="2400" b="1">
                <a:solidFill>
                  <a:srgbClr val="FFFFFF"/>
                </a:solidFill>
                <a:latin typeface="+mn-ea"/>
              </a:rPr>
              <a:t>3C分析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611112"/>
            <a:ext cx="12188952" cy="2468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" y="576072"/>
            <a:ext cx="156966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 dirty="0">
                <a:solidFill>
                  <a:srgbClr val="CC0000"/>
                </a:solidFill>
                <a:latin typeface="+mn-ea"/>
              </a:rPr>
              <a:t>ユニクロ（参考例）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3717035" y="658368"/>
            <a:ext cx="4754880" cy="50292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47472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+mn-ea"/>
              </a:rPr>
              <a:t>自社（ユニクロ）</a:t>
            </a:r>
          </a:p>
          <a:p>
            <a:pPr algn="ctr"/>
            <a:r>
              <a:rPr sz="1500" b="1">
                <a:solidFill>
                  <a:srgbClr val="FFFFFF"/>
                </a:solidFill>
                <a:latin typeface="+mn-ea"/>
              </a:rPr>
              <a:t>Company</a:t>
            </a:r>
          </a:p>
        </p:txBody>
      </p:sp>
      <p:sp>
        <p:nvSpPr>
          <p:cNvPr id="6" name="Oval 5"/>
          <p:cNvSpPr/>
          <p:nvPr/>
        </p:nvSpPr>
        <p:spPr>
          <a:xfrm>
            <a:off x="8014715" y="717804"/>
            <a:ext cx="384048" cy="384048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400" b="1">
                <a:solidFill>
                  <a:srgbClr val="CC0000"/>
                </a:solidFill>
                <a:latin typeface="+mn-ea"/>
              </a:rPr>
              <a:t>自</a:t>
            </a:r>
          </a:p>
        </p:txBody>
      </p:sp>
      <p:sp>
        <p:nvSpPr>
          <p:cNvPr id="7" name="Rectangle 6"/>
          <p:cNvSpPr/>
          <p:nvPr/>
        </p:nvSpPr>
        <p:spPr>
          <a:xfrm>
            <a:off x="3717035" y="1161288"/>
            <a:ext cx="4754880" cy="21945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56032" tIns="137160" rtlCol="0" anchor="ctr"/>
          <a:lstStyle/>
          <a:p>
            <a:pPr>
              <a:spcAft>
                <a:spcPts val="500"/>
              </a:spcAft>
            </a:pPr>
            <a:r>
              <a:rPr sz="1400" b="1">
                <a:solidFill>
                  <a:srgbClr val="1A1A1A"/>
                </a:solidFill>
                <a:latin typeface="+mn-ea"/>
              </a:rPr>
              <a:t>▸  ヒートテック等の独自素材・継続R&amp;D投資</a:t>
            </a:r>
          </a:p>
          <a:p>
            <a:pPr>
              <a:spcAft>
                <a:spcPts val="500"/>
              </a:spcAft>
            </a:pPr>
            <a:r>
              <a:rPr sz="1400" b="1">
                <a:solidFill>
                  <a:srgbClr val="1A1A1A"/>
                </a:solidFill>
                <a:latin typeface="+mn-ea"/>
              </a:rPr>
              <a:t>▸  グローバルSPAモデルによるコスト優位</a:t>
            </a:r>
          </a:p>
          <a:p>
            <a:pPr>
              <a:spcAft>
                <a:spcPts val="500"/>
              </a:spcAft>
            </a:pPr>
            <a:r>
              <a:rPr sz="1400" b="1">
                <a:solidFill>
                  <a:srgbClr val="1A1A1A"/>
                </a:solidFill>
                <a:latin typeface="+mn-ea"/>
              </a:rPr>
              <a:t>▸  シンプルデザイン×高品質の一貫性</a:t>
            </a:r>
          </a:p>
        </p:txBody>
      </p:sp>
      <p:sp>
        <p:nvSpPr>
          <p:cNvPr id="8" name="Rectangle 7"/>
          <p:cNvSpPr/>
          <p:nvPr/>
        </p:nvSpPr>
        <p:spPr>
          <a:xfrm>
            <a:off x="3717035" y="1161288"/>
            <a:ext cx="73152" cy="219456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880" y="3703320"/>
            <a:ext cx="4754880" cy="5029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47472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+mn-ea"/>
              </a:rPr>
              <a:t>競合</a:t>
            </a:r>
          </a:p>
          <a:p>
            <a:pPr algn="ctr"/>
            <a:r>
              <a:rPr sz="1500" b="1">
                <a:solidFill>
                  <a:srgbClr val="FFFFFF"/>
                </a:solidFill>
                <a:latin typeface="+mn-ea"/>
              </a:rPr>
              <a:t>Competitor</a:t>
            </a:r>
          </a:p>
        </p:txBody>
      </p:sp>
      <p:sp>
        <p:nvSpPr>
          <p:cNvPr id="10" name="Oval 9"/>
          <p:cNvSpPr/>
          <p:nvPr/>
        </p:nvSpPr>
        <p:spPr>
          <a:xfrm>
            <a:off x="4480560" y="3762756"/>
            <a:ext cx="384048" cy="384048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400" b="1">
                <a:solidFill>
                  <a:srgbClr val="1A1A1A"/>
                </a:solidFill>
                <a:latin typeface="+mn-ea"/>
              </a:rPr>
              <a:t>競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880" y="4206240"/>
            <a:ext cx="4754880" cy="21945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56032" tIns="137160" rtlCol="0" anchor="ctr"/>
          <a:lstStyle/>
          <a:p>
            <a:pPr>
              <a:spcAft>
                <a:spcPts val="500"/>
              </a:spcAft>
            </a:pPr>
            <a:r>
              <a:rPr sz="1400" b="1" dirty="0">
                <a:solidFill>
                  <a:srgbClr val="1A1A1A"/>
                </a:solidFill>
                <a:latin typeface="+mn-ea"/>
              </a:rPr>
              <a:t>▸  H&amp;M・ZARAなどグローバルファストファッション</a:t>
            </a:r>
          </a:p>
          <a:p>
            <a:pPr>
              <a:spcAft>
                <a:spcPts val="500"/>
              </a:spcAft>
            </a:pPr>
            <a:r>
              <a:rPr sz="1400" b="1" dirty="0">
                <a:solidFill>
                  <a:srgbClr val="1A1A1A"/>
                </a:solidFill>
                <a:latin typeface="+mn-ea"/>
              </a:rPr>
              <a:t>▸  しまむら・GU等の国内低価格チェーン</a:t>
            </a:r>
          </a:p>
          <a:p>
            <a:pPr>
              <a:spcAft>
                <a:spcPts val="500"/>
              </a:spcAft>
            </a:pPr>
            <a:r>
              <a:rPr sz="1400" b="1" dirty="0">
                <a:solidFill>
                  <a:srgbClr val="1A1A1A"/>
                </a:solidFill>
                <a:latin typeface="+mn-ea"/>
              </a:rPr>
              <a:t>▸  量販店・ノーブランド衣料の価格競争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2880" y="4206240"/>
            <a:ext cx="73152" cy="219456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251192" y="3703320"/>
            <a:ext cx="4754880" cy="502920"/>
          </a:xfrm>
          <a:prstGeom prst="rect">
            <a:avLst/>
          </a:prstGeom>
          <a:solidFill>
            <a:srgbClr val="555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47472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+mn-ea"/>
              </a:rPr>
              <a:t>顧客・市場</a:t>
            </a:r>
          </a:p>
          <a:p>
            <a:pPr algn="ctr"/>
            <a:r>
              <a:rPr sz="1500" b="1">
                <a:solidFill>
                  <a:srgbClr val="FFFFFF"/>
                </a:solidFill>
                <a:latin typeface="+mn-ea"/>
              </a:rPr>
              <a:t>Customer</a:t>
            </a:r>
          </a:p>
        </p:txBody>
      </p:sp>
      <p:sp>
        <p:nvSpPr>
          <p:cNvPr id="14" name="Oval 13"/>
          <p:cNvSpPr/>
          <p:nvPr/>
        </p:nvSpPr>
        <p:spPr>
          <a:xfrm>
            <a:off x="11548872" y="3762756"/>
            <a:ext cx="384048" cy="384048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400" b="1">
                <a:solidFill>
                  <a:srgbClr val="555555"/>
                </a:solidFill>
                <a:latin typeface="+mn-ea"/>
              </a:rPr>
              <a:t>顧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251192" y="4206240"/>
            <a:ext cx="4754880" cy="21945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56032" tIns="137160" rtlCol="0" anchor="ctr"/>
          <a:lstStyle/>
          <a:p>
            <a:pPr>
              <a:spcAft>
                <a:spcPts val="500"/>
              </a:spcAft>
            </a:pPr>
            <a:r>
              <a:rPr sz="1400" b="1">
                <a:solidFill>
                  <a:srgbClr val="1A1A1A"/>
                </a:solidFill>
                <a:latin typeface="+mn-ea"/>
              </a:rPr>
              <a:t>▸  機能性と手頃な価格を両立したい層</a:t>
            </a:r>
          </a:p>
          <a:p>
            <a:pPr>
              <a:spcAft>
                <a:spcPts val="500"/>
              </a:spcAft>
            </a:pPr>
            <a:r>
              <a:rPr sz="1400" b="1">
                <a:solidFill>
                  <a:srgbClr val="1A1A1A"/>
                </a:solidFill>
                <a:latin typeface="+mn-ea"/>
              </a:rPr>
              <a:t>▸  幅広い年齢層・ファミリー顧客が主体</a:t>
            </a:r>
          </a:p>
          <a:p>
            <a:pPr>
              <a:spcAft>
                <a:spcPts val="500"/>
              </a:spcAft>
            </a:pPr>
            <a:r>
              <a:rPr sz="1400" b="1">
                <a:solidFill>
                  <a:srgbClr val="1A1A1A"/>
                </a:solidFill>
                <a:latin typeface="+mn-ea"/>
              </a:rPr>
              <a:t>▸  グローバル市場でのカジュアルニーズ拡大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51192" y="4206240"/>
            <a:ext cx="73152" cy="2194560"/>
          </a:xfrm>
          <a:prstGeom prst="rect">
            <a:avLst/>
          </a:prstGeom>
          <a:solidFill>
            <a:srgbClr val="555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78533" y="3721608"/>
            <a:ext cx="1503680" cy="898649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>
                <a:solidFill>
                  <a:srgbClr val="FFFFFF"/>
                </a:solidFill>
                <a:latin typeface="+mn-ea"/>
              </a:rPr>
              <a:t>3C 分析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" y="6419088"/>
            <a:ext cx="5713424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 i="1" dirty="0">
                <a:solidFill>
                  <a:srgbClr val="880000"/>
                </a:solidFill>
                <a:latin typeface="+mn-ea"/>
              </a:rPr>
              <a:t>KSF: 機能性×コスパの両立で幅広い年齢層に支持されるグローバルブランド地位の確立</a:t>
            </a:r>
          </a:p>
        </p:txBody>
      </p:sp>
      <p:cxnSp>
        <p:nvCxnSpPr>
          <p:cNvPr id="19" name="Connector 18"/>
          <p:cNvCxnSpPr>
            <a:cxnSpLocks/>
          </p:cNvCxnSpPr>
          <p:nvPr/>
        </p:nvCxnSpPr>
        <p:spPr>
          <a:xfrm flipH="1">
            <a:off x="2900256" y="2907792"/>
            <a:ext cx="1170007" cy="950976"/>
          </a:xfrm>
          <a:prstGeom prst="line">
            <a:avLst/>
          </a:prstGeom>
          <a:ln w="254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>
            <a:cxnSpLocks/>
          </p:cNvCxnSpPr>
          <p:nvPr/>
        </p:nvCxnSpPr>
        <p:spPr>
          <a:xfrm>
            <a:off x="7569200" y="2857500"/>
            <a:ext cx="1351280" cy="1001268"/>
          </a:xfrm>
          <a:prstGeom prst="line">
            <a:avLst/>
          </a:prstGeom>
          <a:ln w="254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937760" y="5052060"/>
            <a:ext cx="2313432" cy="0"/>
          </a:xfrm>
          <a:prstGeom prst="line">
            <a:avLst/>
          </a:prstGeom>
          <a:ln w="254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67</Words>
  <Application>Microsoft Office PowerPoint</Application>
  <PresentationFormat>ユーザー設定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3</cp:revision>
  <dcterms:created xsi:type="dcterms:W3CDTF">2013-01-27T09:14:16Z</dcterms:created>
  <dcterms:modified xsi:type="dcterms:W3CDTF">2026-04-27T10:37:08Z</dcterms:modified>
  <cp:category/>
</cp:coreProperties>
</file>