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6692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64008" rtlCol="0" anchor="ctr"/>
          <a:lstStyle/>
          <a:p>
            <a:pPr algn="l"/>
            <a:r>
              <a:rPr sz="22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3C分析（マインドマップ式）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611112"/>
            <a:ext cx="12188952" cy="2468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" y="576072"/>
            <a:ext cx="2302233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88888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ナビトラ株式会社（架空の参考例）</a:t>
            </a:r>
          </a:p>
        </p:txBody>
      </p:sp>
      <p:sp>
        <p:nvSpPr>
          <p:cNvPr id="5" name="Oval 4"/>
          <p:cNvSpPr/>
          <p:nvPr/>
        </p:nvSpPr>
        <p:spPr>
          <a:xfrm>
            <a:off x="5138928" y="3163824"/>
            <a:ext cx="1920240" cy="804672"/>
          </a:xfrm>
          <a:prstGeom prst="ellipse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ナビトラ社</a:t>
            </a:r>
          </a:p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3C 分析</a:t>
            </a:r>
          </a:p>
        </p:txBody>
      </p:sp>
      <p:cxnSp>
        <p:nvCxnSpPr>
          <p:cNvPr id="6" name="Connector 5"/>
          <p:cNvCxnSpPr/>
          <p:nvPr/>
        </p:nvCxnSpPr>
        <p:spPr>
          <a:xfrm flipH="1">
            <a:off x="3611880" y="3566160"/>
            <a:ext cx="1527048" cy="0"/>
          </a:xfrm>
          <a:prstGeom prst="line">
            <a:avLst/>
          </a:prstGeom>
          <a:ln w="27940">
            <a:solidFill>
              <a:srgbClr val="2E75B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V="1">
            <a:off x="6647688" y="2057400"/>
            <a:ext cx="1261872" cy="1188720"/>
          </a:xfrm>
          <a:prstGeom prst="line">
            <a:avLst/>
          </a:prstGeom>
          <a:ln w="27940">
            <a:solidFill>
              <a:srgbClr val="3756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6647688" y="3886200"/>
            <a:ext cx="1261872" cy="1188720"/>
          </a:xfrm>
          <a:prstGeom prst="line">
            <a:avLst/>
          </a:prstGeom>
          <a:ln w="27940">
            <a:solidFill>
              <a:srgbClr val="C55A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129826" y="3200400"/>
            <a:ext cx="1691640" cy="731520"/>
          </a:xfrm>
          <a:prstGeom prst="ellipse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Customer</a:t>
            </a:r>
          </a:p>
          <a:p>
            <a:pPr algn="ctr"/>
            <a:r>
              <a:rPr sz="1400" b="1" dirty="0" err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顧客・市場</a:t>
            </a:r>
            <a:endParaRPr sz="14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" name="Connector 9"/>
          <p:cNvCxnSpPr>
            <a:cxnSpLocks/>
            <a:stCxn id="9" idx="2"/>
          </p:cNvCxnSpPr>
          <p:nvPr/>
        </p:nvCxnSpPr>
        <p:spPr>
          <a:xfrm flipH="1" flipV="1">
            <a:off x="2254189" y="2377440"/>
            <a:ext cx="875637" cy="1188720"/>
          </a:xfrm>
          <a:prstGeom prst="line">
            <a:avLst/>
          </a:prstGeom>
          <a:ln w="15240">
            <a:solidFill>
              <a:srgbClr val="2E75B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21417" y="2011680"/>
            <a:ext cx="1900364" cy="731520"/>
          </a:xfrm>
          <a:prstGeom prst="ellipse">
            <a:avLst/>
          </a:prstGeom>
          <a:solidFill>
            <a:srgbClr val="9DC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EC物流の急拡大で</a:t>
            </a:r>
          </a:p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効率化ニーズが高い</a:t>
            </a:r>
          </a:p>
        </p:txBody>
      </p:sp>
      <p:cxnSp>
        <p:nvCxnSpPr>
          <p:cNvPr id="12" name="Connector 11"/>
          <p:cNvCxnSpPr>
            <a:cxnSpLocks/>
            <a:stCxn id="9" idx="2"/>
          </p:cNvCxnSpPr>
          <p:nvPr/>
        </p:nvCxnSpPr>
        <p:spPr>
          <a:xfrm flipH="1">
            <a:off x="2254189" y="3566160"/>
            <a:ext cx="875637" cy="0"/>
          </a:xfrm>
          <a:prstGeom prst="line">
            <a:avLst/>
          </a:prstGeom>
          <a:ln w="15240">
            <a:solidFill>
              <a:srgbClr val="2E75B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21417" y="3200400"/>
            <a:ext cx="1900364" cy="731520"/>
          </a:xfrm>
          <a:prstGeom prst="ellipse">
            <a:avLst/>
          </a:prstGeom>
          <a:solidFill>
            <a:srgbClr val="9DC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配送コスト削減が</a:t>
            </a:r>
          </a:p>
          <a:p>
            <a:pPr algn="ctr"/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最重要課題の</a:t>
            </a:r>
            <a:endParaRPr lang="en-US" sz="1100" b="1" dirty="0">
              <a:solidFill>
                <a:srgbClr val="1F386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中小事業者</a:t>
            </a:r>
          </a:p>
        </p:txBody>
      </p:sp>
      <p:cxnSp>
        <p:nvCxnSpPr>
          <p:cNvPr id="14" name="Connector 13"/>
          <p:cNvCxnSpPr>
            <a:cxnSpLocks/>
            <a:stCxn id="9" idx="2"/>
          </p:cNvCxnSpPr>
          <p:nvPr/>
        </p:nvCxnSpPr>
        <p:spPr>
          <a:xfrm flipH="1">
            <a:off x="2254189" y="3566160"/>
            <a:ext cx="875637" cy="1188720"/>
          </a:xfrm>
          <a:prstGeom prst="line">
            <a:avLst/>
          </a:prstGeom>
          <a:ln w="15240">
            <a:solidFill>
              <a:srgbClr val="2E75B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21417" y="4389120"/>
            <a:ext cx="1900364" cy="731520"/>
          </a:xfrm>
          <a:prstGeom prst="ellipse">
            <a:avLst/>
          </a:prstGeom>
          <a:solidFill>
            <a:srgbClr val="9DC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リアルタイム管理への</a:t>
            </a:r>
          </a:p>
          <a:p>
            <a:pPr algn="ctr"/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関心が非常に高い</a:t>
            </a:r>
          </a:p>
        </p:txBody>
      </p:sp>
      <p:sp>
        <p:nvSpPr>
          <p:cNvPr id="16" name="Oval 15"/>
          <p:cNvSpPr/>
          <p:nvPr/>
        </p:nvSpPr>
        <p:spPr>
          <a:xfrm>
            <a:off x="7386762" y="1691640"/>
            <a:ext cx="1786069" cy="731520"/>
          </a:xfrm>
          <a:prstGeom prst="ellipse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Company</a:t>
            </a:r>
          </a:p>
          <a:p>
            <a:pPr algn="ctr"/>
            <a:r>
              <a:rPr sz="1400" b="1" dirty="0" err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自社</a:t>
            </a:r>
            <a:r>
              <a:rPr lang="en-US" altLang="ja-JP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sz="1400" b="1" dirty="0" err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ナビトラ</a:t>
            </a:r>
            <a:r>
              <a:rPr lang="en-US" altLang="ja-JP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sz="14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Connector 16"/>
          <p:cNvCxnSpPr>
            <a:cxnSpLocks/>
            <a:stCxn id="16" idx="6"/>
          </p:cNvCxnSpPr>
          <p:nvPr/>
        </p:nvCxnSpPr>
        <p:spPr>
          <a:xfrm flipV="1">
            <a:off x="9172831" y="1097280"/>
            <a:ext cx="794128" cy="960120"/>
          </a:xfrm>
          <a:prstGeom prst="line">
            <a:avLst/>
          </a:prstGeom>
          <a:ln w="15240">
            <a:solidFill>
              <a:srgbClr val="3756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9875518" y="731519"/>
            <a:ext cx="1876509" cy="73152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AIリアルタイム</a:t>
            </a:r>
          </a:p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配送管理システム</a:t>
            </a:r>
          </a:p>
        </p:txBody>
      </p:sp>
      <p:cxnSp>
        <p:nvCxnSpPr>
          <p:cNvPr id="19" name="Connector 18"/>
          <p:cNvCxnSpPr>
            <a:cxnSpLocks/>
            <a:stCxn id="16" idx="6"/>
          </p:cNvCxnSpPr>
          <p:nvPr/>
        </p:nvCxnSpPr>
        <p:spPr>
          <a:xfrm>
            <a:off x="9172831" y="2057400"/>
            <a:ext cx="794128" cy="0"/>
          </a:xfrm>
          <a:prstGeom prst="line">
            <a:avLst/>
          </a:prstGeom>
          <a:ln w="15240">
            <a:solidFill>
              <a:srgbClr val="3756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9875518" y="1691640"/>
            <a:ext cx="1876509" cy="73152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中小EC向け</a:t>
            </a:r>
          </a:p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導入実績200社超</a:t>
            </a:r>
          </a:p>
        </p:txBody>
      </p:sp>
      <p:cxnSp>
        <p:nvCxnSpPr>
          <p:cNvPr id="21" name="Connector 20"/>
          <p:cNvCxnSpPr>
            <a:cxnSpLocks/>
            <a:stCxn id="16" idx="6"/>
          </p:cNvCxnSpPr>
          <p:nvPr/>
        </p:nvCxnSpPr>
        <p:spPr>
          <a:xfrm>
            <a:off x="9172831" y="2057400"/>
            <a:ext cx="794128" cy="960120"/>
          </a:xfrm>
          <a:prstGeom prst="line">
            <a:avLst/>
          </a:prstGeom>
          <a:ln w="15240">
            <a:solidFill>
              <a:srgbClr val="3756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9875518" y="2651760"/>
            <a:ext cx="1876509" cy="73152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月次サポートで</a:t>
            </a:r>
          </a:p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定着率90%を実現</a:t>
            </a:r>
          </a:p>
        </p:txBody>
      </p:sp>
      <p:sp>
        <p:nvSpPr>
          <p:cNvPr id="23" name="Oval 22"/>
          <p:cNvSpPr/>
          <p:nvPr/>
        </p:nvSpPr>
        <p:spPr>
          <a:xfrm>
            <a:off x="7386762" y="4709159"/>
            <a:ext cx="1786069" cy="731520"/>
          </a:xfrm>
          <a:prstGeom prst="ellipse">
            <a:avLst/>
          </a:prstGeom>
          <a:solidFill>
            <a:srgbClr val="C55A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Competitor</a:t>
            </a:r>
          </a:p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競合</a:t>
            </a:r>
          </a:p>
        </p:txBody>
      </p:sp>
      <p:cxnSp>
        <p:nvCxnSpPr>
          <p:cNvPr id="24" name="Connector 23"/>
          <p:cNvCxnSpPr>
            <a:cxnSpLocks/>
            <a:stCxn id="23" idx="6"/>
          </p:cNvCxnSpPr>
          <p:nvPr/>
        </p:nvCxnSpPr>
        <p:spPr>
          <a:xfrm flipV="1">
            <a:off x="9172831" y="4206240"/>
            <a:ext cx="794128" cy="868679"/>
          </a:xfrm>
          <a:prstGeom prst="line">
            <a:avLst/>
          </a:prstGeom>
          <a:ln w="15240">
            <a:solidFill>
              <a:srgbClr val="C55A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9875518" y="3840479"/>
            <a:ext cx="1876509" cy="731520"/>
          </a:xfrm>
          <a:prstGeom prst="ellipse">
            <a:avLst/>
          </a:prstGeom>
          <a:solidFill>
            <a:srgbClr val="F4B1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大手物流SaaS</a:t>
            </a:r>
          </a:p>
          <a:p>
            <a:pPr algn="ctr"/>
            <a:r>
              <a:rPr lang="en-US" altLang="ja-JP"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高機能・高価格帯</a:t>
            </a:r>
            <a:r>
              <a:rPr lang="en-US" altLang="ja-JP"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sz="1100" b="1" dirty="0">
              <a:solidFill>
                <a:srgbClr val="1F386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6" name="Connector 25"/>
          <p:cNvCxnSpPr>
            <a:cxnSpLocks/>
            <a:stCxn id="23" idx="6"/>
          </p:cNvCxnSpPr>
          <p:nvPr/>
        </p:nvCxnSpPr>
        <p:spPr>
          <a:xfrm>
            <a:off x="9172831" y="5074919"/>
            <a:ext cx="794128" cy="1"/>
          </a:xfrm>
          <a:prstGeom prst="line">
            <a:avLst/>
          </a:prstGeom>
          <a:ln w="15240">
            <a:solidFill>
              <a:srgbClr val="C55A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9875518" y="4709159"/>
            <a:ext cx="1876509" cy="731520"/>
          </a:xfrm>
          <a:prstGeom prst="ellipse">
            <a:avLst/>
          </a:prstGeom>
          <a:solidFill>
            <a:srgbClr val="F4B1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自社開発ツール</a:t>
            </a:r>
          </a:p>
          <a:p>
            <a:pPr algn="ctr"/>
            <a:r>
              <a:rPr lang="en-US" altLang="ja-JP"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低コスト・低機能</a:t>
            </a:r>
            <a:r>
              <a:rPr lang="en-US" altLang="ja-JP" sz="11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sz="1100" b="1" dirty="0">
              <a:solidFill>
                <a:srgbClr val="1F386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8" name="Connector 27"/>
          <p:cNvCxnSpPr>
            <a:cxnSpLocks/>
            <a:stCxn id="23" idx="6"/>
          </p:cNvCxnSpPr>
          <p:nvPr/>
        </p:nvCxnSpPr>
        <p:spPr>
          <a:xfrm>
            <a:off x="9172831" y="5074919"/>
            <a:ext cx="794128" cy="850393"/>
          </a:xfrm>
          <a:prstGeom prst="line">
            <a:avLst/>
          </a:prstGeom>
          <a:ln w="15240">
            <a:solidFill>
              <a:srgbClr val="C55A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9875518" y="5559552"/>
            <a:ext cx="1876509" cy="731520"/>
          </a:xfrm>
          <a:prstGeom prst="ellipse">
            <a:avLst/>
          </a:prstGeom>
          <a:solidFill>
            <a:srgbClr val="F4B1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tIns="36576" rtlCol="0" anchor="ctr"/>
          <a:lstStyle/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海外物流PLの</a:t>
            </a:r>
          </a:p>
          <a:p>
            <a:pPr algn="ctr"/>
            <a:r>
              <a:rPr sz="11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国内参入が進む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41698" y="1879869"/>
            <a:ext cx="2989921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1" dirty="0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 どのような顧客層に・どのようなニーズがあるか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441698" y="4989835"/>
            <a:ext cx="2896947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1" dirty="0">
                <a:solidFill>
                  <a:srgbClr val="37562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 競合と比べて自社が対応できる領域はどこか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68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2026-04-27T10:33:21Z</dcterms:modified>
  <cp:category/>
</cp:coreProperties>
</file>