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6" d="100"/>
          <a:sy n="96" d="100"/>
        </p:scale>
        <p:origin x="149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566928"/>
          </a:xfrm>
          <a:prstGeom prst="rect">
            <a:avLst/>
          </a:prstGeom>
          <a:solidFill>
            <a:srgbClr val="1F386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82880" tIns="64008" rtlCol="0" anchor="ctr"/>
          <a:lstStyle/>
          <a:p>
            <a:pPr algn="l"/>
            <a:r>
              <a:rPr sz="2200" b="1">
                <a:solidFill>
                  <a:srgbClr val="FFFFFF"/>
                </a:solidFill>
                <a:latin typeface="+mn-ea"/>
              </a:rPr>
              <a:t>3C分析（比較対照型）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6611112"/>
            <a:ext cx="12188952" cy="246888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2880" y="576072"/>
            <a:ext cx="2621230" cy="24622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000" b="1" dirty="0">
                <a:solidFill>
                  <a:srgbClr val="888888"/>
                </a:solidFill>
                <a:latin typeface="+mn-ea"/>
              </a:rPr>
              <a:t>グリーンライフ株式会社（架空の参考例）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182880" y="886968"/>
            <a:ext cx="3840480" cy="566928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54864" rIns="320040" rtlCol="0" anchor="ctr"/>
          <a:lstStyle/>
          <a:p>
            <a:pPr algn="ctr">
              <a:spcAft>
                <a:spcPts val="400"/>
              </a:spcAft>
            </a:pPr>
            <a:r>
              <a:rPr sz="1400" b="1">
                <a:solidFill>
                  <a:srgbClr val="FFFFFF"/>
                </a:solidFill>
                <a:latin typeface="+mn-ea"/>
              </a:rPr>
              <a:t>Customer</a:t>
            </a:r>
          </a:p>
          <a:p>
            <a:pPr algn="ctr">
              <a:spcAft>
                <a:spcPts val="400"/>
              </a:spcAft>
            </a:pPr>
            <a:r>
              <a:rPr sz="1400" b="1">
                <a:solidFill>
                  <a:srgbClr val="FFFFFF"/>
                </a:solidFill>
                <a:latin typeface="+mn-ea"/>
              </a:rPr>
              <a:t>顧客・市場</a:t>
            </a:r>
          </a:p>
        </p:txBody>
      </p:sp>
      <p:sp>
        <p:nvSpPr>
          <p:cNvPr id="6" name="Oval 5"/>
          <p:cNvSpPr/>
          <p:nvPr/>
        </p:nvSpPr>
        <p:spPr>
          <a:xfrm>
            <a:off x="3593592" y="996696"/>
            <a:ext cx="347472" cy="347472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100" b="1" dirty="0">
                <a:solidFill>
                  <a:srgbClr val="2E75B6"/>
                </a:solidFill>
                <a:latin typeface="+mn-ea"/>
              </a:rPr>
              <a:t>顧</a:t>
            </a:r>
          </a:p>
        </p:txBody>
      </p:sp>
      <p:sp>
        <p:nvSpPr>
          <p:cNvPr id="7" name="Rectangle 6"/>
          <p:cNvSpPr/>
          <p:nvPr/>
        </p:nvSpPr>
        <p:spPr>
          <a:xfrm>
            <a:off x="182880" y="1453896"/>
            <a:ext cx="3840480" cy="3611880"/>
          </a:xfrm>
          <a:prstGeom prst="rect">
            <a:avLst/>
          </a:prstGeom>
          <a:solidFill>
            <a:srgbClr val="EAEAEA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28600" tIns="137160" rtlCol="0" anchor="ctr"/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rgbClr val="1F3864"/>
                </a:solidFill>
                <a:latin typeface="+mn-ea"/>
              </a:rPr>
              <a:t>▸  環境・健康意識が高い20〜40代女性層</a:t>
            </a:r>
          </a:p>
          <a:p>
            <a:pPr>
              <a:spcAft>
                <a:spcPts val="600"/>
              </a:spcAft>
            </a:pPr>
            <a:r>
              <a:rPr sz="1200" b="1" dirty="0">
                <a:solidFill>
                  <a:srgbClr val="1F3864"/>
                </a:solidFill>
                <a:latin typeface="+mn-ea"/>
              </a:rPr>
              <a:t>▸  子育て世代の「安全・安心」ニーズが拡大</a:t>
            </a:r>
          </a:p>
          <a:p>
            <a:pPr>
              <a:spcAft>
                <a:spcPts val="600"/>
              </a:spcAft>
            </a:pPr>
            <a:r>
              <a:rPr sz="1200" b="1" dirty="0">
                <a:solidFill>
                  <a:srgbClr val="1F3864"/>
                </a:solidFill>
                <a:latin typeface="+mn-ea"/>
              </a:rPr>
              <a:t>▸  サステナビリティへの関心が年々高まる</a:t>
            </a:r>
          </a:p>
          <a:p>
            <a:pPr>
              <a:spcAft>
                <a:spcPts val="600"/>
              </a:spcAft>
            </a:pPr>
            <a:r>
              <a:rPr sz="1200" b="1" dirty="0">
                <a:solidFill>
                  <a:srgbClr val="1F3864"/>
                </a:solidFill>
                <a:latin typeface="+mn-ea"/>
              </a:rPr>
              <a:t>▸  定期購入・サブスク志向が上昇トレンド</a:t>
            </a:r>
          </a:p>
        </p:txBody>
      </p:sp>
      <p:sp>
        <p:nvSpPr>
          <p:cNvPr id="8" name="Rectangle 7"/>
          <p:cNvSpPr/>
          <p:nvPr/>
        </p:nvSpPr>
        <p:spPr>
          <a:xfrm>
            <a:off x="182880" y="1453895"/>
            <a:ext cx="64008" cy="361188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82880" y="5065776"/>
            <a:ext cx="3840480" cy="36576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54864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+mn-ea"/>
              </a:rPr>
              <a:t>取るべき戦略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2880" y="5431536"/>
            <a:ext cx="3840480" cy="996696"/>
          </a:xfrm>
          <a:prstGeom prst="rect">
            <a:avLst/>
          </a:prstGeom>
          <a:solidFill>
            <a:srgbClr val="DAEAF5"/>
          </a:solidFill>
          <a:ln w="9525">
            <a:solidFill>
              <a:srgbClr val="2E75B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28600" tIns="109728" rtlCol="0" anchor="ctr"/>
          <a:lstStyle/>
          <a:p>
            <a:r>
              <a:rPr sz="1100" b="1" dirty="0">
                <a:solidFill>
                  <a:srgbClr val="1F3864"/>
                </a:solidFill>
                <a:latin typeface="+mn-ea"/>
              </a:rPr>
              <a:t>サブスク会員を主要チャネルと定め、エコ訴求コンテンツで子育て層の取り込みを加速する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2880" y="5431536"/>
            <a:ext cx="64008" cy="996696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142232" y="886968"/>
            <a:ext cx="3840480" cy="566928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54864" rIns="320040" rtlCol="0" anchor="ctr"/>
          <a:lstStyle/>
          <a:p>
            <a:pPr algn="ctr">
              <a:spcAft>
                <a:spcPts val="400"/>
              </a:spcAft>
            </a:pPr>
            <a:r>
              <a:rPr sz="1400" b="1">
                <a:solidFill>
                  <a:srgbClr val="FFFFFF"/>
                </a:solidFill>
                <a:latin typeface="+mn-ea"/>
              </a:rPr>
              <a:t>Company</a:t>
            </a:r>
          </a:p>
          <a:p>
            <a:pPr algn="ctr">
              <a:spcAft>
                <a:spcPts val="400"/>
              </a:spcAft>
            </a:pPr>
            <a:r>
              <a:rPr sz="1400" b="1">
                <a:solidFill>
                  <a:srgbClr val="FFFFFF"/>
                </a:solidFill>
                <a:latin typeface="+mn-ea"/>
              </a:rPr>
              <a:t>自社（グリーンライフ）</a:t>
            </a:r>
          </a:p>
        </p:txBody>
      </p:sp>
      <p:sp>
        <p:nvSpPr>
          <p:cNvPr id="13" name="Oval 12"/>
          <p:cNvSpPr/>
          <p:nvPr/>
        </p:nvSpPr>
        <p:spPr>
          <a:xfrm>
            <a:off x="7552944" y="996696"/>
            <a:ext cx="347472" cy="347472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100" b="1">
                <a:solidFill>
                  <a:srgbClr val="375623"/>
                </a:solidFill>
                <a:latin typeface="+mn-ea"/>
              </a:rPr>
              <a:t>自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42232" y="1453895"/>
            <a:ext cx="3840480" cy="3611880"/>
          </a:xfrm>
          <a:prstGeom prst="rect">
            <a:avLst/>
          </a:prstGeom>
          <a:solidFill>
            <a:srgbClr val="EAEAEA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28600" tIns="137160" rtlCol="0" anchor="ctr"/>
          <a:lstStyle/>
          <a:p>
            <a:pPr>
              <a:spcAft>
                <a:spcPts val="600"/>
              </a:spcAft>
            </a:pPr>
            <a:r>
              <a:rPr sz="1200" b="1" dirty="0">
                <a:solidFill>
                  <a:srgbClr val="1F3864"/>
                </a:solidFill>
                <a:latin typeface="+mn-ea"/>
              </a:rPr>
              <a:t>▸  環境配慮型日用品の企画・D2C直販展開</a:t>
            </a:r>
          </a:p>
          <a:p>
            <a:pPr>
              <a:spcAft>
                <a:spcPts val="600"/>
              </a:spcAft>
            </a:pPr>
            <a:r>
              <a:rPr sz="1200" b="1" dirty="0">
                <a:solidFill>
                  <a:srgbClr val="1F3864"/>
                </a:solidFill>
                <a:latin typeface="+mn-ea"/>
              </a:rPr>
              <a:t>▸  植物由来原料100%・容器リサイクル対応</a:t>
            </a:r>
          </a:p>
          <a:p>
            <a:pPr>
              <a:spcAft>
                <a:spcPts val="600"/>
              </a:spcAft>
            </a:pPr>
            <a:r>
              <a:rPr sz="1200" b="1" dirty="0">
                <a:solidFill>
                  <a:srgbClr val="1F3864"/>
                </a:solidFill>
                <a:latin typeface="+mn-ea"/>
              </a:rPr>
              <a:t>▸  SNS経由の新規獲得・口コミ訴求に強み</a:t>
            </a:r>
          </a:p>
          <a:p>
            <a:pPr>
              <a:spcAft>
                <a:spcPts val="600"/>
              </a:spcAft>
            </a:pPr>
            <a:r>
              <a:rPr sz="1200" b="1" dirty="0">
                <a:solidFill>
                  <a:srgbClr val="1F3864"/>
                </a:solidFill>
                <a:latin typeface="+mn-ea"/>
              </a:rPr>
              <a:t>▸  サブスク定期便で継続率72%を実現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42232" y="1453895"/>
            <a:ext cx="64008" cy="361188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142232" y="5065776"/>
            <a:ext cx="3840480" cy="365760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54864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+mn-ea"/>
              </a:rPr>
              <a:t>取るべき戦略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42232" y="5431536"/>
            <a:ext cx="3840480" cy="996696"/>
          </a:xfrm>
          <a:prstGeom prst="rect">
            <a:avLst/>
          </a:prstGeom>
          <a:solidFill>
            <a:srgbClr val="E2EFDA"/>
          </a:solidFill>
          <a:ln w="9525">
            <a:solidFill>
              <a:srgbClr val="37562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28600" tIns="109728" rtlCol="0" anchor="ctr"/>
          <a:lstStyle/>
          <a:p>
            <a:r>
              <a:rPr sz="1100" b="1" dirty="0">
                <a:solidFill>
                  <a:srgbClr val="1F3864"/>
                </a:solidFill>
                <a:latin typeface="+mn-ea"/>
              </a:rPr>
              <a:t>定期便サービスを核に据え、SNSコンテンツ強化とオーガニックライン拡充でLTVを最大化する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42232" y="5431536"/>
            <a:ext cx="64008" cy="996696"/>
          </a:xfrm>
          <a:prstGeom prst="rect">
            <a:avLst/>
          </a:prstGeom>
          <a:solidFill>
            <a:srgbClr val="37562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101583" y="886968"/>
            <a:ext cx="3840480" cy="566928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09728" tIns="54864" rIns="320040" rtlCol="0" anchor="ctr"/>
          <a:lstStyle/>
          <a:p>
            <a:pPr algn="ctr">
              <a:spcAft>
                <a:spcPts val="400"/>
              </a:spcAft>
            </a:pPr>
            <a:r>
              <a:rPr sz="1400" b="1">
                <a:solidFill>
                  <a:srgbClr val="FFFFFF"/>
                </a:solidFill>
                <a:latin typeface="+mn-ea"/>
              </a:rPr>
              <a:t>Competitor</a:t>
            </a:r>
          </a:p>
          <a:p>
            <a:pPr algn="ctr">
              <a:spcAft>
                <a:spcPts val="400"/>
              </a:spcAft>
            </a:pPr>
            <a:r>
              <a:rPr sz="1400" b="1">
                <a:solidFill>
                  <a:srgbClr val="FFFFFF"/>
                </a:solidFill>
                <a:latin typeface="+mn-ea"/>
              </a:rPr>
              <a:t>競合</a:t>
            </a:r>
          </a:p>
        </p:txBody>
      </p:sp>
      <p:sp>
        <p:nvSpPr>
          <p:cNvPr id="20" name="Oval 19"/>
          <p:cNvSpPr/>
          <p:nvPr/>
        </p:nvSpPr>
        <p:spPr>
          <a:xfrm>
            <a:off x="11512296" y="996696"/>
            <a:ext cx="347472" cy="347472"/>
          </a:xfrm>
          <a:prstGeom prst="ellipse">
            <a:avLst/>
          </a:prstGeom>
          <a:solidFill>
            <a:srgbClr val="FFFFFF"/>
          </a:solidFill>
          <a:ln w="63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/>
            <a:r>
              <a:rPr sz="1100" b="1" dirty="0">
                <a:solidFill>
                  <a:srgbClr val="C55A11"/>
                </a:solidFill>
                <a:latin typeface="+mn-ea"/>
              </a:rPr>
              <a:t>競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101583" y="1453895"/>
            <a:ext cx="3840480" cy="3611880"/>
          </a:xfrm>
          <a:prstGeom prst="rect">
            <a:avLst/>
          </a:prstGeom>
          <a:solidFill>
            <a:srgbClr val="EAEAEA"/>
          </a:solidFill>
          <a:ln w="9525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28600" tIns="137160" rtlCol="0" anchor="ctr"/>
          <a:lstStyle/>
          <a:p>
            <a:pPr>
              <a:spcAft>
                <a:spcPts val="600"/>
              </a:spcAft>
            </a:pPr>
            <a:r>
              <a:rPr sz="1200" b="1">
                <a:solidFill>
                  <a:srgbClr val="1F3864"/>
                </a:solidFill>
                <a:latin typeface="+mn-ea"/>
              </a:rPr>
              <a:t>▸  大手日用品メーカー（価格力・流通力が強み）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1F3864"/>
                </a:solidFill>
                <a:latin typeface="+mn-ea"/>
              </a:rPr>
              <a:t>▸  低価格PBブランドのシェア拡大が続く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1F3864"/>
                </a:solidFill>
                <a:latin typeface="+mn-ea"/>
              </a:rPr>
              <a:t>▸  海外エコブランドの国内参入が加速</a:t>
            </a:r>
          </a:p>
          <a:p>
            <a:pPr>
              <a:spcAft>
                <a:spcPts val="600"/>
              </a:spcAft>
            </a:pPr>
            <a:r>
              <a:rPr sz="1200" b="1">
                <a:solidFill>
                  <a:srgbClr val="1F3864"/>
                </a:solidFill>
                <a:latin typeface="+mn-ea"/>
              </a:rPr>
              <a:t>▸  環境配慮を掲げる新興D2Cブランドも増加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101583" y="1453895"/>
            <a:ext cx="64008" cy="3611880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101583" y="5065776"/>
            <a:ext cx="3840480" cy="365760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54864" rtlCol="0" anchor="ctr"/>
          <a:lstStyle/>
          <a:p>
            <a:pPr algn="ctr"/>
            <a:r>
              <a:rPr sz="1400" b="1">
                <a:solidFill>
                  <a:srgbClr val="FFFFFF"/>
                </a:solidFill>
                <a:latin typeface="+mn-ea"/>
              </a:rPr>
              <a:t>取るべき戦略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101583" y="5431536"/>
            <a:ext cx="3840480" cy="996696"/>
          </a:xfrm>
          <a:prstGeom prst="rect">
            <a:avLst/>
          </a:prstGeom>
          <a:solidFill>
            <a:srgbClr val="FCE4D6"/>
          </a:solidFill>
          <a:ln w="9525">
            <a:solidFill>
              <a:srgbClr val="C55A1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228600" tIns="109728" rtlCol="0" anchor="ctr"/>
          <a:lstStyle/>
          <a:p>
            <a:r>
              <a:rPr sz="1100" b="1" dirty="0">
                <a:solidFill>
                  <a:srgbClr val="1F3864"/>
                </a:solidFill>
                <a:latin typeface="+mn-ea"/>
              </a:rPr>
              <a:t>「国産×完全植物由来」の希少性を強調し、価格競争を回避するプレミアム路線を堅持する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101583" y="5431536"/>
            <a:ext cx="64008" cy="996696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100</Words>
  <Application>Microsoft Office PowerPoint</Application>
  <PresentationFormat>ユーザー設定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3</cp:revision>
  <dcterms:created xsi:type="dcterms:W3CDTF">2013-01-27T09:14:16Z</dcterms:created>
  <dcterms:modified xsi:type="dcterms:W3CDTF">2026-04-27T10:24:23Z</dcterms:modified>
  <cp:category/>
</cp:coreProperties>
</file>