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3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566928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80" tIns="64008" rtlCol="0" anchor="ctr"/>
          <a:lstStyle/>
          <a:p>
            <a:pPr algn="l"/>
            <a:r>
              <a:rPr sz="220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5C分析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6611112"/>
            <a:ext cx="12188952" cy="246888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" y="576072"/>
            <a:ext cx="2233304" cy="2539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50" b="1" dirty="0">
                <a:solidFill>
                  <a:srgbClr val="888888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中小SaaSスタートアップ（参考例）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" y="886968"/>
            <a:ext cx="3880104" cy="45720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36576" rIns="320040" rtlCol="0" anchor="ctr"/>
          <a:lstStyle/>
          <a:p>
            <a:pPr algn="ctr"/>
            <a:r>
              <a:rPr sz="1400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Customer　顧客・市場</a:t>
            </a:r>
          </a:p>
        </p:txBody>
      </p:sp>
      <p:sp>
        <p:nvSpPr>
          <p:cNvPr id="6" name="Oval 5"/>
          <p:cNvSpPr/>
          <p:nvPr/>
        </p:nvSpPr>
        <p:spPr>
          <a:xfrm>
            <a:off x="3633216" y="941832"/>
            <a:ext cx="347472" cy="347472"/>
          </a:xfrm>
          <a:prstGeom prst="ellipse">
            <a:avLst/>
          </a:prstGeom>
          <a:solidFill>
            <a:srgbClr val="FFFFFF"/>
          </a:solidFill>
          <a:ln w="63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sz="1400" b="1" dirty="0">
                <a:solidFill>
                  <a:srgbClr val="2E75B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顧</a:t>
            </a:r>
          </a:p>
        </p:txBody>
      </p:sp>
      <p:sp>
        <p:nvSpPr>
          <p:cNvPr id="7" name="Rectangle 6"/>
          <p:cNvSpPr/>
          <p:nvPr/>
        </p:nvSpPr>
        <p:spPr>
          <a:xfrm>
            <a:off x="182880" y="1344168"/>
            <a:ext cx="3880104" cy="1508760"/>
          </a:xfrm>
          <a:prstGeom prst="rect">
            <a:avLst/>
          </a:prstGeom>
          <a:solidFill>
            <a:srgbClr val="FFFFFF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28600" tIns="109728" rtlCol="0" anchor="ctr"/>
          <a:lstStyle/>
          <a:p>
            <a:pPr>
              <a:spcAft>
                <a:spcPts val="400"/>
              </a:spcAft>
            </a:pPr>
            <a:r>
              <a:rPr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中小企業（50〜300名）が主要ターゲット</a:t>
            </a:r>
          </a:p>
          <a:p>
            <a:pPr>
              <a:spcAft>
                <a:spcPts val="400"/>
              </a:spcAft>
            </a:pPr>
            <a:r>
              <a:rPr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DX補助金活用でSaaS導入が加速</a:t>
            </a:r>
          </a:p>
          <a:p>
            <a:pPr>
              <a:spcAft>
                <a:spcPts val="400"/>
              </a:spcAft>
            </a:pPr>
            <a:r>
              <a:rPr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IT担当者不在企業が多く簡単操作を重視</a:t>
            </a:r>
          </a:p>
        </p:txBody>
      </p:sp>
      <p:sp>
        <p:nvSpPr>
          <p:cNvPr id="8" name="Rectangle 7"/>
          <p:cNvSpPr/>
          <p:nvPr/>
        </p:nvSpPr>
        <p:spPr>
          <a:xfrm>
            <a:off x="182880" y="1344168"/>
            <a:ext cx="64008" cy="150876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54423" y="886968"/>
            <a:ext cx="3880104" cy="45720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36576" rIns="320040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Competitor　競合</a:t>
            </a:r>
          </a:p>
        </p:txBody>
      </p:sp>
      <p:sp>
        <p:nvSpPr>
          <p:cNvPr id="10" name="Oval 9"/>
          <p:cNvSpPr/>
          <p:nvPr/>
        </p:nvSpPr>
        <p:spPr>
          <a:xfrm>
            <a:off x="7604760" y="941832"/>
            <a:ext cx="347472" cy="347472"/>
          </a:xfrm>
          <a:prstGeom prst="ellipse">
            <a:avLst/>
          </a:prstGeom>
          <a:solidFill>
            <a:srgbClr val="FFFFFF"/>
          </a:solidFill>
          <a:ln w="63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sz="1400" b="1">
                <a:solidFill>
                  <a:srgbClr val="ED7D3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競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54423" y="1344168"/>
            <a:ext cx="3880104" cy="1508760"/>
          </a:xfrm>
          <a:prstGeom prst="rect">
            <a:avLst/>
          </a:prstGeom>
          <a:solidFill>
            <a:srgbClr val="FFFFFF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28600" tIns="109728" rtlCol="0" anchor="ctr"/>
          <a:lstStyle/>
          <a:p>
            <a:pPr>
              <a:spcAft>
                <a:spcPts val="400"/>
              </a:spcAft>
            </a:pPr>
            <a:r>
              <a:rPr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Salesforce等の大手SaaSと低価格勢が二極化</a:t>
            </a:r>
          </a:p>
          <a:p>
            <a:pPr>
              <a:spcAft>
                <a:spcPts val="400"/>
              </a:spcAft>
            </a:pPr>
            <a:r>
              <a:rPr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国産SaaSへの信頼度が高まっている</a:t>
            </a:r>
          </a:p>
          <a:p>
            <a:pPr>
              <a:spcAft>
                <a:spcPts val="400"/>
              </a:spcAft>
            </a:pPr>
            <a:r>
              <a:rPr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大手は中小に高価格で手が届きにくい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154423" y="1344168"/>
            <a:ext cx="64008" cy="150876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125967" y="886968"/>
            <a:ext cx="3880104" cy="457200"/>
          </a:xfrm>
          <a:prstGeom prst="rect">
            <a:avLst/>
          </a:prstGeom>
          <a:solidFill>
            <a:srgbClr val="70AD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36576" rIns="320040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Company　自社</a:t>
            </a:r>
          </a:p>
        </p:txBody>
      </p:sp>
      <p:sp>
        <p:nvSpPr>
          <p:cNvPr id="14" name="Oval 13"/>
          <p:cNvSpPr/>
          <p:nvPr/>
        </p:nvSpPr>
        <p:spPr>
          <a:xfrm>
            <a:off x="11576304" y="941832"/>
            <a:ext cx="347472" cy="347472"/>
          </a:xfrm>
          <a:prstGeom prst="ellipse">
            <a:avLst/>
          </a:prstGeom>
          <a:solidFill>
            <a:srgbClr val="FFFFFF"/>
          </a:solidFill>
          <a:ln w="63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sz="1400" b="1">
                <a:solidFill>
                  <a:srgbClr val="70AD47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125967" y="1344168"/>
            <a:ext cx="3880104" cy="1508760"/>
          </a:xfrm>
          <a:prstGeom prst="rect">
            <a:avLst/>
          </a:prstGeom>
          <a:solidFill>
            <a:srgbClr val="FFFFFF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28600" tIns="109728" rtlCol="0" anchor="ctr"/>
          <a:lstStyle/>
          <a:p>
            <a:pPr>
              <a:spcAft>
                <a:spcPts val="400"/>
              </a:spcAft>
            </a:pPr>
            <a:r>
              <a:rPr sz="1200" b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月額9,800円〜・30日無料トライアル</a:t>
            </a:r>
          </a:p>
          <a:p>
            <a:pPr>
              <a:spcAft>
                <a:spcPts val="400"/>
              </a:spcAft>
            </a:pPr>
            <a:r>
              <a:rPr sz="1200" b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チャットサポート（平均応答4分）</a:t>
            </a:r>
          </a:p>
          <a:p>
            <a:pPr>
              <a:spcAft>
                <a:spcPts val="400"/>
              </a:spcAft>
            </a:pPr>
            <a:r>
              <a:rPr sz="1200" b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在庫・請求・CRMを一体管理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125967" y="1344168"/>
            <a:ext cx="64008" cy="1508760"/>
          </a:xfrm>
          <a:prstGeom prst="rect">
            <a:avLst/>
          </a:prstGeom>
          <a:solidFill>
            <a:srgbClr val="70AD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181011" y="2944368"/>
            <a:ext cx="3880104" cy="4572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36576" rIns="320040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Collaborators　協力者・パートナー</a:t>
            </a:r>
          </a:p>
        </p:txBody>
      </p:sp>
      <p:sp>
        <p:nvSpPr>
          <p:cNvPr id="18" name="Oval 17"/>
          <p:cNvSpPr/>
          <p:nvPr/>
        </p:nvSpPr>
        <p:spPr>
          <a:xfrm>
            <a:off x="5631347" y="2999232"/>
            <a:ext cx="347472" cy="347472"/>
          </a:xfrm>
          <a:prstGeom prst="ellipse">
            <a:avLst/>
          </a:prstGeom>
          <a:solidFill>
            <a:srgbClr val="FFFFFF"/>
          </a:solidFill>
          <a:ln w="63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sz="1400" b="1" dirty="0">
                <a:solidFill>
                  <a:srgbClr val="7030A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協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181011" y="3401568"/>
            <a:ext cx="3880104" cy="1508760"/>
          </a:xfrm>
          <a:prstGeom prst="rect">
            <a:avLst/>
          </a:prstGeom>
          <a:solidFill>
            <a:srgbClr val="FFFFFF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28600" tIns="109728" rtlCol="0" anchor="ctr"/>
          <a:lstStyle/>
          <a:p>
            <a:pPr>
              <a:spcAft>
                <a:spcPts val="400"/>
              </a:spcAft>
            </a:pPr>
            <a:r>
              <a:rPr sz="1200" b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税理士・中小企業診断士との紹介提携を構築</a:t>
            </a:r>
          </a:p>
          <a:p>
            <a:pPr>
              <a:spcAft>
                <a:spcPts val="400"/>
              </a:spcAft>
            </a:pPr>
            <a:r>
              <a:rPr sz="1200" b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IT導入補助金のIT事業者登録済み</a:t>
            </a:r>
          </a:p>
          <a:p>
            <a:pPr>
              <a:spcAft>
                <a:spcPts val="400"/>
              </a:spcAft>
            </a:pPr>
            <a:r>
              <a:rPr sz="1200" b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業界団体との共同セミナーで認知を拡大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181011" y="3401568"/>
            <a:ext cx="64008" cy="150876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301057" y="2944368"/>
            <a:ext cx="3880104" cy="457200"/>
          </a:xfrm>
          <a:prstGeom prst="rect">
            <a:avLst/>
          </a:prstGeom>
          <a:solidFill>
            <a:srgbClr val="4BACC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36576" rIns="320040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Climate　マクロ環境</a:t>
            </a:r>
          </a:p>
        </p:txBody>
      </p:sp>
      <p:sp>
        <p:nvSpPr>
          <p:cNvPr id="22" name="Oval 21"/>
          <p:cNvSpPr/>
          <p:nvPr/>
        </p:nvSpPr>
        <p:spPr>
          <a:xfrm>
            <a:off x="9751393" y="2999232"/>
            <a:ext cx="347472" cy="347472"/>
          </a:xfrm>
          <a:prstGeom prst="ellipse">
            <a:avLst/>
          </a:prstGeom>
          <a:solidFill>
            <a:srgbClr val="FFFFFF"/>
          </a:solidFill>
          <a:ln w="63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sz="1400" b="1">
                <a:solidFill>
                  <a:srgbClr val="4BACC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環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301057" y="3401568"/>
            <a:ext cx="3880104" cy="1508760"/>
          </a:xfrm>
          <a:prstGeom prst="rect">
            <a:avLst/>
          </a:prstGeom>
          <a:solidFill>
            <a:srgbClr val="FFFFFF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28600" tIns="109728" rtlCol="0" anchor="ctr"/>
          <a:lstStyle/>
          <a:p>
            <a:pPr>
              <a:spcAft>
                <a:spcPts val="400"/>
              </a:spcAft>
            </a:pPr>
            <a:r>
              <a:rPr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デジタルインボイス義務化（2026年〜）が追い風</a:t>
            </a:r>
          </a:p>
          <a:p>
            <a:pPr>
              <a:spcAft>
                <a:spcPts val="400"/>
              </a:spcAft>
            </a:pPr>
            <a:r>
              <a:rPr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AI活用・DX推進への社会的期待感が高い</a:t>
            </a:r>
          </a:p>
          <a:p>
            <a:pPr>
              <a:spcAft>
                <a:spcPts val="400"/>
              </a:spcAft>
            </a:pPr>
            <a:r>
              <a:rPr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景気悪化時のSaaS予算削減リスクに注意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301057" y="3401568"/>
            <a:ext cx="64008" cy="1508760"/>
          </a:xfrm>
          <a:prstGeom prst="rect">
            <a:avLst/>
          </a:prstGeom>
          <a:solidFill>
            <a:srgbClr val="4BACC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82880" y="5001768"/>
            <a:ext cx="11795760" cy="347472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37160" tIns="36576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分析結果（KSF：重要成功要因）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82880" y="5349240"/>
            <a:ext cx="11795760" cy="1261872"/>
          </a:xfrm>
          <a:prstGeom prst="rect">
            <a:avLst/>
          </a:prstGeom>
          <a:solidFill>
            <a:srgbClr val="F0F0F0"/>
          </a:solidFill>
          <a:ln w="6350">
            <a:solidFill>
              <a:srgbClr val="BBBBB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64592" tIns="73152" rtlCol="0" anchor="ctr"/>
          <a:lstStyle/>
          <a:p>
            <a:pPr algn="ctr"/>
            <a:r>
              <a:rPr sz="1400" b="1" dirty="0">
                <a:solidFill>
                  <a:srgbClr val="1F386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インボイス対応・AI機能を訴求軸に、士業パートナー経由の紹介ルートを強化し、中小特化SaaSとして高NPS・高継続率を実現する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121</Words>
  <Application>Microsoft Office PowerPoint</Application>
  <PresentationFormat>ユーザー設定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3</cp:revision>
  <dcterms:created xsi:type="dcterms:W3CDTF">2013-01-27T09:14:16Z</dcterms:created>
  <dcterms:modified xsi:type="dcterms:W3CDTF">2026-04-27T21:07:15Z</dcterms:modified>
  <cp:category/>
</cp:coreProperties>
</file>